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sldIdLst>
    <p:sldId id="256" r:id="rId2"/>
    <p:sldId id="260" r:id="rId3"/>
    <p:sldId id="269" r:id="rId4"/>
    <p:sldId id="265" r:id="rId5"/>
    <p:sldId id="264" r:id="rId6"/>
    <p:sldId id="261" r:id="rId7"/>
    <p:sldId id="262" r:id="rId8"/>
    <p:sldId id="266" r:id="rId9"/>
    <p:sldId id="267" r:id="rId10"/>
    <p:sldId id="258" r:id="rId11"/>
    <p:sldId id="259" r:id="rId12"/>
    <p:sldId id="271" r:id="rId13"/>
    <p:sldId id="272" r:id="rId14"/>
    <p:sldId id="273" r:id="rId15"/>
    <p:sldId id="274" r:id="rId16"/>
    <p:sldId id="275" r:id="rId17"/>
    <p:sldId id="270" r:id="rId18"/>
    <p:sldId id="276" r:id="rId19"/>
    <p:sldId id="2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1DD6231-5D05-2E45-BFD7-3F0E0688A208}"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8EB48-8A6E-D441-91D4-46CCBEE061AC}"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1DD6231-5D05-2E45-BFD7-3F0E0688A208}" type="datetimeFigureOut">
              <a:rPr lang="en-US" smtClean="0"/>
              <a:pPr/>
              <a:t>3/9/2016</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02F8EB48-8A6E-D441-91D4-46CCBEE061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ct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DD6231-5D05-2E45-BFD7-3F0E0688A208}" type="datetimeFigureOut">
              <a:rPr lang="en-US" smtClean="0"/>
              <a:pPr/>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8EB48-8A6E-D441-91D4-46CCBEE061A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1DD6231-5D05-2E45-BFD7-3F0E0688A208}" type="datetimeFigureOut">
              <a:rPr lang="en-US" smtClean="0"/>
              <a:pPr/>
              <a:t>3/9/2016</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02F8EB48-8A6E-D441-91D4-46CCBEE061A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1DD6231-5D05-2E45-BFD7-3F0E0688A208}"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8EB48-8A6E-D441-91D4-46CCBEE061A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1DD6231-5D05-2E45-BFD7-3F0E0688A208}"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8EB48-8A6E-D441-91D4-46CCBEE061AC}"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1DD6231-5D05-2E45-BFD7-3F0E0688A208}"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8EB48-8A6E-D441-91D4-46CCBEE061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1DD6231-5D05-2E45-BFD7-3F0E0688A208}"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8EB48-8A6E-D441-91D4-46CCBEE061AC}"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6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D6231-5D05-2E45-BFD7-3F0E0688A208}" type="datetimeFigureOut">
              <a:rPr lang="en-US" smtClean="0"/>
              <a:pPr/>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8EB48-8A6E-D441-91D4-46CCBEE061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1DD6231-5D05-2E45-BFD7-3F0E0688A208}" type="datetimeFigureOut">
              <a:rPr lang="en-US" smtClean="0"/>
              <a:pPr/>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8EB48-8A6E-D441-91D4-46CCBEE061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1DD6231-5D05-2E45-BFD7-3F0E0688A208}" type="datetimeFigureOut">
              <a:rPr lang="en-US" smtClean="0"/>
              <a:pPr/>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8EB48-8A6E-D441-91D4-46CCBEE061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DD6231-5D05-2E45-BFD7-3F0E0688A208}" type="datetimeFigureOut">
              <a:rPr lang="en-US" smtClean="0"/>
              <a:pPr/>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8EB48-8A6E-D441-91D4-46CCBEE061AC}"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1DD6231-5D05-2E45-BFD7-3F0E0688A208}" type="datetimeFigureOut">
              <a:rPr lang="en-US" smtClean="0"/>
              <a:pPr/>
              <a:t>3/9/2016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8EB48-8A6E-D441-91D4-46CCBEE061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1DD6231-5D05-2E45-BFD7-3F0E0688A208}" type="datetimeFigureOut">
              <a:rPr lang="en-US" smtClean="0"/>
              <a:pPr/>
              <a:t>3/9/2016</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02F8EB48-8A6E-D441-91D4-46CCBEE061AC}"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1DD6231-5D05-2E45-BFD7-3F0E0688A208}" type="datetimeFigureOut">
              <a:rPr lang="en-US" smtClean="0"/>
              <a:pPr/>
              <a:t>3/9/2016</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02F8EB48-8A6E-D441-91D4-46CCBEE061A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The Scientific Revolution</a:t>
            </a:r>
            <a:endParaRPr lang="en-US" dirty="0"/>
          </a:p>
        </p:txBody>
      </p:sp>
      <p:sp>
        <p:nvSpPr>
          <p:cNvPr id="3" name="Subtitle 2"/>
          <p:cNvSpPr>
            <a:spLocks noGrp="1"/>
          </p:cNvSpPr>
          <p:nvPr>
            <p:ph type="subTitle" idx="1"/>
          </p:nvPr>
        </p:nvSpPr>
        <p:spPr/>
        <p:txBody>
          <a:bodyPr/>
          <a:lstStyle/>
          <a:p>
            <a:r>
              <a:rPr lang="en-US" smtClean="0"/>
              <a:t>Changing The Way the World Thinks About Science</a:t>
            </a:r>
            <a:endParaRPr lang="en-US" dirty="0"/>
          </a:p>
        </p:txBody>
      </p:sp>
      <p:pic>
        <p:nvPicPr>
          <p:cNvPr id="8" name="Picture 7"/>
          <p:cNvPicPr>
            <a:picLocks noChangeAspect="1"/>
          </p:cNvPicPr>
          <p:nvPr/>
        </p:nvPicPr>
        <p:blipFill>
          <a:blip r:embed="rId2"/>
          <a:stretch>
            <a:fillRect/>
          </a:stretch>
        </p:blipFill>
        <p:spPr>
          <a:xfrm>
            <a:off x="3562955" y="3872006"/>
            <a:ext cx="1779512" cy="2717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Before the Scientific Revolution…</a:t>
            </a:r>
            <a:endParaRPr lang="en-US" sz="4000" dirty="0"/>
          </a:p>
        </p:txBody>
      </p:sp>
      <p:sp>
        <p:nvSpPr>
          <p:cNvPr id="3" name="Content Placeholder 2"/>
          <p:cNvSpPr>
            <a:spLocks noGrp="1"/>
          </p:cNvSpPr>
          <p:nvPr>
            <p:ph idx="1"/>
          </p:nvPr>
        </p:nvSpPr>
        <p:spPr>
          <a:xfrm>
            <a:off x="2965268" y="1867989"/>
            <a:ext cx="5802631" cy="4297363"/>
          </a:xfrm>
        </p:spPr>
        <p:txBody>
          <a:bodyPr>
            <a:normAutofit fontScale="92500" lnSpcReduction="10000"/>
          </a:bodyPr>
          <a:lstStyle/>
          <a:p>
            <a:r>
              <a:rPr lang="en-US" sz="3200" dirty="0" smtClean="0"/>
              <a:t>People did not have the answers to these questions before the Scientific Revolution- they had theories, but no true answers</a:t>
            </a:r>
          </a:p>
          <a:p>
            <a:r>
              <a:rPr lang="en-US" sz="3200" dirty="0" smtClean="0"/>
              <a:t>Most people still found their “Truth” from the church and whatever it taught to be true was excepted- despite growth in this area made by the Reformation</a:t>
            </a:r>
          </a:p>
          <a:p>
            <a:endParaRPr lang="en-US" dirty="0"/>
          </a:p>
        </p:txBody>
      </p:sp>
      <p:pic>
        <p:nvPicPr>
          <p:cNvPr id="1026" name="Picture 2" descr="http://ts1.mm.bing.net/images/thumbnail.aspx?q=4838517407416832&amp;id=6d0d3426ffa80a98781df72635b0c988&amp;url=http%3a%2f%2fctlblog.calpoly.edu%2fctlblog%2fwp-content%2fuploads%2f2010%2f07%2fCritical_Thinking.jpg&amp;cach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68" y="2698115"/>
            <a:ext cx="2857500" cy="2200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sz="half" idx="1"/>
          </p:nvPr>
        </p:nvSpPr>
        <p:spPr>
          <a:xfrm>
            <a:off x="203200" y="1828800"/>
            <a:ext cx="6722533" cy="4297363"/>
          </a:xfrm>
        </p:spPr>
        <p:txBody>
          <a:bodyPr>
            <a:noAutofit/>
          </a:bodyPr>
          <a:lstStyle/>
          <a:p>
            <a:r>
              <a:rPr lang="en-US" sz="3200" dirty="0" smtClean="0"/>
              <a:t>The scientific revolution began at the end of the Renaissance</a:t>
            </a:r>
          </a:p>
          <a:p>
            <a:r>
              <a:rPr lang="en-US" sz="3200" dirty="0" smtClean="0"/>
              <a:t>It started in 16</a:t>
            </a:r>
            <a:r>
              <a:rPr lang="en-US" sz="3200" baseline="30000" dirty="0" smtClean="0"/>
              <a:t>th</a:t>
            </a:r>
            <a:r>
              <a:rPr lang="en-US" sz="3200" dirty="0" smtClean="0"/>
              <a:t> century and lasted through the 1800s</a:t>
            </a:r>
          </a:p>
          <a:p>
            <a:r>
              <a:rPr lang="en-US" sz="3200" dirty="0" smtClean="0"/>
              <a:t>A textbook definition is: A rapid development of science and thought based on the trust in fact and progress</a:t>
            </a:r>
            <a:endParaRPr lang="en-US" sz="3200" dirty="0"/>
          </a:p>
        </p:txBody>
      </p:sp>
      <p:pic>
        <p:nvPicPr>
          <p:cNvPr id="5" name="Picture 4"/>
          <p:cNvPicPr>
            <a:picLocks noChangeAspect="1"/>
          </p:cNvPicPr>
          <p:nvPr/>
        </p:nvPicPr>
        <p:blipFill>
          <a:blip r:embed="rId2"/>
          <a:stretch>
            <a:fillRect/>
          </a:stretch>
        </p:blipFill>
        <p:spPr>
          <a:xfrm>
            <a:off x="6925733" y="1828800"/>
            <a:ext cx="2015067" cy="374226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new thoughts</a:t>
            </a:r>
            <a:endParaRPr lang="en-US" dirty="0"/>
          </a:p>
        </p:txBody>
      </p:sp>
      <p:sp>
        <p:nvSpPr>
          <p:cNvPr id="3" name="Content Placeholder 2"/>
          <p:cNvSpPr>
            <a:spLocks noGrp="1"/>
          </p:cNvSpPr>
          <p:nvPr>
            <p:ph idx="1"/>
          </p:nvPr>
        </p:nvSpPr>
        <p:spPr>
          <a:xfrm>
            <a:off x="437717" y="1607127"/>
            <a:ext cx="6212464" cy="4793673"/>
          </a:xfrm>
        </p:spPr>
        <p:txBody>
          <a:bodyPr>
            <a:normAutofit/>
          </a:bodyPr>
          <a:lstStyle/>
          <a:p>
            <a:r>
              <a:rPr lang="en-US" sz="3200" dirty="0" smtClean="0"/>
              <a:t>Many scientists faced persecution for their ideas</a:t>
            </a:r>
          </a:p>
          <a:p>
            <a:r>
              <a:rPr lang="en-US" sz="3200" dirty="0" smtClean="0"/>
              <a:t>Some were labeled as heretics (someone who goes against the teachings of the church)</a:t>
            </a:r>
          </a:p>
          <a:p>
            <a:r>
              <a:rPr lang="en-US" sz="3200" dirty="0" smtClean="0"/>
              <a:t>Others were simply labeled insane</a:t>
            </a:r>
            <a:endParaRPr lang="en-US" sz="3200" dirty="0"/>
          </a:p>
        </p:txBody>
      </p:sp>
      <p:pic>
        <p:nvPicPr>
          <p:cNvPr id="1026" name="Picture 2" descr="https://encrypted-tbn3.google.com/images?q=tbn:ANd9GcR96ZJV8jCmvt9ssdFxL4AYvNKmJ1agNABrMp7J0MydlAmiAQHx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3712" y="2530763"/>
            <a:ext cx="2640719" cy="26056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Ideas</a:t>
            </a:r>
            <a:endParaRPr lang="en-US" dirty="0"/>
          </a:p>
        </p:txBody>
      </p:sp>
      <p:sp>
        <p:nvSpPr>
          <p:cNvPr id="3" name="Content Placeholder 2"/>
          <p:cNvSpPr>
            <a:spLocks noGrp="1"/>
          </p:cNvSpPr>
          <p:nvPr>
            <p:ph idx="1"/>
          </p:nvPr>
        </p:nvSpPr>
        <p:spPr>
          <a:xfrm>
            <a:off x="779463" y="1593668"/>
            <a:ext cx="7583488" cy="3304903"/>
          </a:xfrm>
        </p:spPr>
        <p:txBody>
          <a:bodyPr>
            <a:normAutofit lnSpcReduction="10000"/>
          </a:bodyPr>
          <a:lstStyle/>
          <a:p>
            <a:r>
              <a:rPr lang="en-US" sz="3600" dirty="0" smtClean="0"/>
              <a:t>Those the theories presented on the next few slides may not seem that impressive to us, the ideas were brand new during the Scientific Revolution and were life changing for most!</a:t>
            </a:r>
          </a:p>
        </p:txBody>
      </p:sp>
      <p:pic>
        <p:nvPicPr>
          <p:cNvPr id="2050" name="Picture 2" descr="http://ts2.mm.bing.net/images/thumbnail.aspx?q=4749435490404401&amp;id=df049ebbc87461a756171be24fc6c7c2&amp;url=http%3a%2f%2fwww.cartoonstock.com%2fnewscartoons%2fcartoonists%2fshr%2flowres%2fshrn824l.jpg&amp;cach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3094" y="4147774"/>
            <a:ext cx="3358334" cy="2429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705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Ideas- 1</a:t>
            </a:r>
            <a:endParaRPr lang="en-US" dirty="0"/>
          </a:p>
        </p:txBody>
      </p:sp>
      <p:sp>
        <p:nvSpPr>
          <p:cNvPr id="5" name="Text Placeholder 4"/>
          <p:cNvSpPr>
            <a:spLocks noGrp="1"/>
          </p:cNvSpPr>
          <p:nvPr>
            <p:ph type="body" idx="1"/>
          </p:nvPr>
        </p:nvSpPr>
        <p:spPr/>
        <p:txBody>
          <a:bodyPr/>
          <a:lstStyle/>
          <a:p>
            <a:r>
              <a:rPr lang="en-US" dirty="0" smtClean="0"/>
              <a:t>BEFORE</a:t>
            </a:r>
            <a:endParaRPr lang="en-US" dirty="0"/>
          </a:p>
        </p:txBody>
      </p:sp>
      <p:sp>
        <p:nvSpPr>
          <p:cNvPr id="3" name="Content Placeholder 2"/>
          <p:cNvSpPr>
            <a:spLocks noGrp="1"/>
          </p:cNvSpPr>
          <p:nvPr>
            <p:ph sz="half" idx="2"/>
          </p:nvPr>
        </p:nvSpPr>
        <p:spPr>
          <a:xfrm>
            <a:off x="374515" y="2210696"/>
            <a:ext cx="2643005" cy="3732585"/>
          </a:xfrm>
        </p:spPr>
        <p:txBody>
          <a:bodyPr>
            <a:normAutofit/>
          </a:bodyPr>
          <a:lstStyle/>
          <a:p>
            <a:r>
              <a:rPr lang="en-US" sz="3200" dirty="0" smtClean="0"/>
              <a:t>The earth is the center of the universe and everything revolves around it</a:t>
            </a:r>
            <a:endParaRPr lang="en-US" sz="3200" dirty="0"/>
          </a:p>
        </p:txBody>
      </p:sp>
      <p:sp>
        <p:nvSpPr>
          <p:cNvPr id="6" name="Text Placeholder 5"/>
          <p:cNvSpPr>
            <a:spLocks noGrp="1"/>
          </p:cNvSpPr>
          <p:nvPr>
            <p:ph type="body" sz="quarter" idx="3"/>
          </p:nvPr>
        </p:nvSpPr>
        <p:spPr/>
        <p:txBody>
          <a:bodyPr/>
          <a:lstStyle/>
          <a:p>
            <a:r>
              <a:rPr lang="en-US" dirty="0" smtClean="0"/>
              <a:t>AFTER</a:t>
            </a:r>
            <a:endParaRPr lang="en-US" dirty="0"/>
          </a:p>
        </p:txBody>
      </p:sp>
      <p:sp>
        <p:nvSpPr>
          <p:cNvPr id="4" name="Content Placeholder 3"/>
          <p:cNvSpPr>
            <a:spLocks noGrp="1"/>
          </p:cNvSpPr>
          <p:nvPr>
            <p:ph sz="quarter" idx="4"/>
          </p:nvPr>
        </p:nvSpPr>
        <p:spPr>
          <a:xfrm>
            <a:off x="6090014" y="2210696"/>
            <a:ext cx="2662100" cy="4268481"/>
          </a:xfrm>
        </p:spPr>
        <p:txBody>
          <a:bodyPr>
            <a:normAutofit lnSpcReduction="10000"/>
          </a:bodyPr>
          <a:lstStyle/>
          <a:p>
            <a:r>
              <a:rPr lang="en-US" sz="3200" dirty="0" smtClean="0"/>
              <a:t>The sun is the center of the universe and the earth and planets revolve around the sun</a:t>
            </a:r>
            <a:endParaRPr lang="en-US" sz="3200" dirty="0"/>
          </a:p>
        </p:txBody>
      </p:sp>
      <p:pic>
        <p:nvPicPr>
          <p:cNvPr id="3074" name="Picture 2" descr="http://ts2.mm.bing.net/images/thumbnail.aspx?q=4998784105121017&amp;id=c5a39d13e25a10d669f455fcc5cebb26&amp;url=http%3a%2f%2fwww.mrchiorian.com%2fdocuments%2fCopernicus.jpg&amp;cach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409" y="2783340"/>
            <a:ext cx="2600325" cy="2585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754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Ideas- 2</a:t>
            </a:r>
            <a:endParaRPr lang="en-US" dirty="0"/>
          </a:p>
        </p:txBody>
      </p:sp>
      <p:sp>
        <p:nvSpPr>
          <p:cNvPr id="5" name="Text Placeholder 4"/>
          <p:cNvSpPr>
            <a:spLocks noGrp="1"/>
          </p:cNvSpPr>
          <p:nvPr>
            <p:ph type="body" idx="1"/>
          </p:nvPr>
        </p:nvSpPr>
        <p:spPr/>
        <p:txBody>
          <a:bodyPr/>
          <a:lstStyle/>
          <a:p>
            <a:r>
              <a:rPr lang="en-US" dirty="0" smtClean="0"/>
              <a:t>BEFORE</a:t>
            </a:r>
            <a:endParaRPr lang="en-US" dirty="0"/>
          </a:p>
        </p:txBody>
      </p:sp>
      <p:sp>
        <p:nvSpPr>
          <p:cNvPr id="3" name="Content Placeholder 2"/>
          <p:cNvSpPr>
            <a:spLocks noGrp="1"/>
          </p:cNvSpPr>
          <p:nvPr>
            <p:ph sz="half" idx="2"/>
          </p:nvPr>
        </p:nvSpPr>
        <p:spPr/>
        <p:txBody>
          <a:bodyPr>
            <a:normAutofit/>
          </a:bodyPr>
          <a:lstStyle/>
          <a:p>
            <a:r>
              <a:rPr lang="en-US" sz="3200" dirty="0" smtClean="0"/>
              <a:t>Everything is made up of one of the 4 “elements”- Earth, wind, fire, water</a:t>
            </a:r>
            <a:endParaRPr lang="en-US" sz="3200" dirty="0"/>
          </a:p>
        </p:txBody>
      </p:sp>
      <p:sp>
        <p:nvSpPr>
          <p:cNvPr id="6" name="Text Placeholder 5"/>
          <p:cNvSpPr>
            <a:spLocks noGrp="1"/>
          </p:cNvSpPr>
          <p:nvPr>
            <p:ph type="body" sz="quarter" idx="3"/>
          </p:nvPr>
        </p:nvSpPr>
        <p:spPr/>
        <p:txBody>
          <a:bodyPr/>
          <a:lstStyle/>
          <a:p>
            <a:r>
              <a:rPr lang="en-US" dirty="0" smtClean="0"/>
              <a:t>AFTER</a:t>
            </a:r>
            <a:endParaRPr lang="en-US" dirty="0"/>
          </a:p>
        </p:txBody>
      </p:sp>
      <p:sp>
        <p:nvSpPr>
          <p:cNvPr id="4" name="Content Placeholder 3"/>
          <p:cNvSpPr>
            <a:spLocks noGrp="1"/>
          </p:cNvSpPr>
          <p:nvPr>
            <p:ph sz="quarter" idx="4"/>
          </p:nvPr>
        </p:nvSpPr>
        <p:spPr/>
        <p:txBody>
          <a:bodyPr>
            <a:normAutofit/>
          </a:bodyPr>
          <a:lstStyle/>
          <a:p>
            <a:r>
              <a:rPr lang="en-US" sz="3200" dirty="0" smtClean="0"/>
              <a:t>Everything is made up of atoms</a:t>
            </a:r>
            <a:endParaRPr lang="en-US" sz="3200" dirty="0"/>
          </a:p>
        </p:txBody>
      </p:sp>
      <p:pic>
        <p:nvPicPr>
          <p:cNvPr id="4098" name="Picture 2" descr="http://ts1.mm.bing.net/images/thumbnail.aspx?q=4901352768996104&amp;id=aac23d6400ad546973966547ea1d86bb&amp;url=http%3a%2f%2fislamforhumanity.files.wordpress.com%2f2011%2f03%2fatom-with-electrons.gif&amp;cach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5589" y="4043816"/>
            <a:ext cx="2348229" cy="2348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93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Ideas- 3</a:t>
            </a:r>
            <a:endParaRPr lang="en-US" dirty="0"/>
          </a:p>
        </p:txBody>
      </p:sp>
      <p:sp>
        <p:nvSpPr>
          <p:cNvPr id="5" name="Text Placeholder 4"/>
          <p:cNvSpPr>
            <a:spLocks noGrp="1"/>
          </p:cNvSpPr>
          <p:nvPr>
            <p:ph type="body" idx="1"/>
          </p:nvPr>
        </p:nvSpPr>
        <p:spPr/>
        <p:txBody>
          <a:bodyPr/>
          <a:lstStyle/>
          <a:p>
            <a:r>
              <a:rPr lang="en-US" dirty="0" smtClean="0"/>
              <a:t>BEFORE</a:t>
            </a:r>
            <a:endParaRPr lang="en-US" dirty="0"/>
          </a:p>
        </p:txBody>
      </p:sp>
      <p:sp>
        <p:nvSpPr>
          <p:cNvPr id="3" name="Content Placeholder 2"/>
          <p:cNvSpPr>
            <a:spLocks noGrp="1"/>
          </p:cNvSpPr>
          <p:nvPr>
            <p:ph sz="half" idx="2"/>
          </p:nvPr>
        </p:nvSpPr>
        <p:spPr>
          <a:xfrm>
            <a:off x="283075" y="2362200"/>
            <a:ext cx="2551566" cy="3732585"/>
          </a:xfrm>
        </p:spPr>
        <p:txBody>
          <a:bodyPr>
            <a:normAutofit/>
          </a:bodyPr>
          <a:lstStyle/>
          <a:p>
            <a:r>
              <a:rPr lang="en-US" sz="3200" dirty="0" smtClean="0"/>
              <a:t>The body had many systems that each have their own supply of blood</a:t>
            </a:r>
            <a:endParaRPr lang="en-US" sz="3200" dirty="0"/>
          </a:p>
        </p:txBody>
      </p:sp>
      <p:sp>
        <p:nvSpPr>
          <p:cNvPr id="6" name="Text Placeholder 5"/>
          <p:cNvSpPr>
            <a:spLocks noGrp="1"/>
          </p:cNvSpPr>
          <p:nvPr>
            <p:ph type="body" sz="quarter" idx="3"/>
          </p:nvPr>
        </p:nvSpPr>
        <p:spPr/>
        <p:txBody>
          <a:bodyPr/>
          <a:lstStyle/>
          <a:p>
            <a:r>
              <a:rPr lang="en-US" dirty="0" smtClean="0"/>
              <a:t>AFTER</a:t>
            </a:r>
            <a:endParaRPr lang="en-US" dirty="0"/>
          </a:p>
        </p:txBody>
      </p:sp>
      <p:sp>
        <p:nvSpPr>
          <p:cNvPr id="4" name="Content Placeholder 3"/>
          <p:cNvSpPr>
            <a:spLocks noGrp="1"/>
          </p:cNvSpPr>
          <p:nvPr>
            <p:ph sz="quarter" idx="4"/>
          </p:nvPr>
        </p:nvSpPr>
        <p:spPr>
          <a:xfrm>
            <a:off x="5943599" y="2393576"/>
            <a:ext cx="2704012" cy="3732585"/>
          </a:xfrm>
        </p:spPr>
        <p:txBody>
          <a:bodyPr>
            <a:normAutofit/>
          </a:bodyPr>
          <a:lstStyle/>
          <a:p>
            <a:r>
              <a:rPr lang="en-US" sz="3200" dirty="0" smtClean="0"/>
              <a:t>Blood is transported throughout the entire body through the veins</a:t>
            </a:r>
            <a:endParaRPr lang="en-US" sz="3200" dirty="0"/>
          </a:p>
        </p:txBody>
      </p:sp>
      <p:pic>
        <p:nvPicPr>
          <p:cNvPr id="5122" name="Picture 2" descr="http://ts2.mm.bing.net/images/thumbnail.aspx?q=4727672880562905&amp;id=173f25ec173718da8502136954ecb38c&amp;url=http%3a%2f%2fwww.proprofs.com%2fflashcards%2fupload%2fa4507640.jpg&amp;cach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0846" y="2263810"/>
            <a:ext cx="2105570" cy="3715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93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normAutofit/>
          </a:bodyPr>
          <a:lstStyle/>
          <a:p>
            <a:r>
              <a:rPr lang="en-US" sz="3200" dirty="0" smtClean="0"/>
              <a:t>Despite the fact that many people may not have bought into these new scientific discoveries back then- they paved the way for our world today!</a:t>
            </a:r>
          </a:p>
          <a:p>
            <a:r>
              <a:rPr lang="en-US" sz="3200" dirty="0" smtClean="0"/>
              <a:t>Without the Scientific Revolution we wouldn’t have modern science like we do today! </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 Cont.</a:t>
            </a:r>
            <a:endParaRPr lang="en-US" dirty="0"/>
          </a:p>
        </p:txBody>
      </p:sp>
      <p:sp>
        <p:nvSpPr>
          <p:cNvPr id="3" name="Content Placeholder 2"/>
          <p:cNvSpPr>
            <a:spLocks noGrp="1"/>
          </p:cNvSpPr>
          <p:nvPr>
            <p:ph idx="1"/>
          </p:nvPr>
        </p:nvSpPr>
        <p:spPr/>
        <p:txBody>
          <a:bodyPr>
            <a:normAutofit/>
          </a:bodyPr>
          <a:lstStyle/>
          <a:p>
            <a:r>
              <a:rPr lang="en-US" sz="3200" dirty="0" smtClean="0"/>
              <a:t>One of the most important contributions was the Scientific Method</a:t>
            </a:r>
          </a:p>
          <a:p>
            <a:r>
              <a:rPr lang="en-US" sz="3200" dirty="0" smtClean="0"/>
              <a:t>The Scientific Method was created by Galileo as a way to study science and come up with accurate results</a:t>
            </a:r>
            <a:endParaRPr lang="en-US" sz="3200" dirty="0"/>
          </a:p>
        </p:txBody>
      </p:sp>
      <p:pic>
        <p:nvPicPr>
          <p:cNvPr id="6146" name="Picture 2" descr="http://ts2.mm.bing.net/images/thumbnail.aspx?q=5054494115496633&amp;id=e2d3740876b511b35b1747d8a4ccf38d&amp;url=http%3a%2f%2feducatoral.com%2fScientific_Method_files%2fimage002.gif&amp;cach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8617" y="4872446"/>
            <a:ext cx="4937759" cy="1724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878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and Think</a:t>
            </a:r>
            <a:endParaRPr lang="en-US" dirty="0"/>
          </a:p>
        </p:txBody>
      </p:sp>
      <p:sp>
        <p:nvSpPr>
          <p:cNvPr id="3" name="Content Placeholder 2"/>
          <p:cNvSpPr>
            <a:spLocks noGrp="1"/>
          </p:cNvSpPr>
          <p:nvPr>
            <p:ph idx="1"/>
          </p:nvPr>
        </p:nvSpPr>
        <p:spPr/>
        <p:txBody>
          <a:bodyPr>
            <a:noAutofit/>
          </a:bodyPr>
          <a:lstStyle/>
          <a:p>
            <a:r>
              <a:rPr lang="en-US" sz="3200" dirty="0" smtClean="0"/>
              <a:t>1. Why would it make sense that this revolution would come after the Renaissance? What new things were they doing during the Renaissance that would lead into the Scientific Revolution?</a:t>
            </a:r>
          </a:p>
          <a:p>
            <a:r>
              <a:rPr lang="en-US" sz="3200" dirty="0" smtClean="0"/>
              <a:t>2. Do any of the ideas presented today seem SOO crazy or new? Why do you think people hard such a hard time accepting these ideas back then?</a:t>
            </a:r>
            <a:endParaRPr lang="en-US" sz="3200" dirty="0"/>
          </a:p>
        </p:txBody>
      </p:sp>
    </p:spTree>
    <p:extLst>
      <p:ext uri="{BB962C8B-B14F-4D97-AF65-F5344CB8AC3E}">
        <p14:creationId xmlns:p14="http://schemas.microsoft.com/office/powerpoint/2010/main" val="1200200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 Questions</a:t>
            </a:r>
            <a:endParaRPr lang="en-US" dirty="0"/>
          </a:p>
        </p:txBody>
      </p:sp>
      <p:sp>
        <p:nvSpPr>
          <p:cNvPr id="3" name="Content Placeholder 2"/>
          <p:cNvSpPr>
            <a:spLocks noGrp="1"/>
          </p:cNvSpPr>
          <p:nvPr>
            <p:ph idx="1"/>
          </p:nvPr>
        </p:nvSpPr>
        <p:spPr/>
        <p:txBody>
          <a:bodyPr>
            <a:normAutofit/>
          </a:bodyPr>
          <a:lstStyle/>
          <a:p>
            <a:r>
              <a:rPr lang="en-US" sz="3200" dirty="0" smtClean="0"/>
              <a:t>During the Scientific Revolution, people started to question things about the world that they hadn’t thought to before. </a:t>
            </a:r>
          </a:p>
          <a:p>
            <a:r>
              <a:rPr lang="en-US" sz="3200" dirty="0" smtClean="0"/>
              <a:t>Think about the following questions- based on what you can see in the world around you and not what we now know based on science!!</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5400" dirty="0" smtClean="0"/>
              <a:t>GET READY TO THINK LIKE A PERSON IN THE 1600s!</a:t>
            </a: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a:bodyPr>
          <a:lstStyle/>
          <a:p>
            <a:r>
              <a:rPr lang="en-US" sz="4400" dirty="0" smtClean="0"/>
              <a:t>Why does it get dark at night?</a:t>
            </a:r>
            <a:endParaRPr 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r>
              <a:rPr lang="en-US" sz="4400" dirty="0" smtClean="0"/>
              <a:t>What are stars?</a:t>
            </a:r>
            <a:endParaRPr lang="en-US"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a:bodyPr>
          <a:lstStyle/>
          <a:p>
            <a:r>
              <a:rPr lang="en-US" sz="4400" dirty="0" smtClean="0"/>
              <a:t>Does the world revolve around the sun? If you go outside and look at the sky- is there any proof that it does?</a:t>
            </a:r>
            <a:endParaRPr lang="en-US"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a:bodyPr>
          <a:lstStyle/>
          <a:p>
            <a:r>
              <a:rPr lang="en-US" sz="4400" dirty="0" smtClean="0"/>
              <a:t>Are all things are made of tiny atoms? Based on what you can see.</a:t>
            </a:r>
            <a:endParaRPr lang="en-US"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smtClean="0"/>
              <a:t>5</a:t>
            </a:r>
            <a:endParaRPr lang="en-US" dirty="0"/>
          </a:p>
        </p:txBody>
      </p:sp>
      <p:sp>
        <p:nvSpPr>
          <p:cNvPr id="3" name="Content Placeholder 2"/>
          <p:cNvSpPr>
            <a:spLocks noGrp="1"/>
          </p:cNvSpPr>
          <p:nvPr>
            <p:ph idx="1"/>
          </p:nvPr>
        </p:nvSpPr>
        <p:spPr/>
        <p:txBody>
          <a:bodyPr>
            <a:normAutofit/>
          </a:bodyPr>
          <a:lstStyle/>
          <a:p>
            <a:r>
              <a:rPr lang="en-US" sz="4400" dirty="0" smtClean="0"/>
              <a:t>What causes people to get sick?</a:t>
            </a:r>
            <a:endParaRPr lang="en-US"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normAutofit/>
          </a:bodyPr>
          <a:lstStyle/>
          <a:p>
            <a:r>
              <a:rPr lang="en-US" sz="4400" dirty="0" smtClean="0"/>
              <a:t>Can you think of any other things that we know today to be true because of science- but they may not have known in the 1600s?</a:t>
            </a:r>
            <a:endParaRPr lang="en-US" sz="4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196</TotalTime>
  <Words>567</Words>
  <Application>Microsoft Office PowerPoint</Application>
  <PresentationFormat>On-screen Show (4:3)</PresentationFormat>
  <Paragraphs>55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Calisto MT</vt:lpstr>
      <vt:lpstr>Perpetua Titling MT</vt:lpstr>
      <vt:lpstr>Precedent</vt:lpstr>
      <vt:lpstr>The Scientific Revolution</vt:lpstr>
      <vt:lpstr>Big Picture Questions</vt:lpstr>
      <vt:lpstr>PowerPoint Presentation</vt:lpstr>
      <vt:lpstr>Question 1</vt:lpstr>
      <vt:lpstr>Question 2</vt:lpstr>
      <vt:lpstr>Question 3</vt:lpstr>
      <vt:lpstr>Question 4</vt:lpstr>
      <vt:lpstr>Question 5</vt:lpstr>
      <vt:lpstr>Question 7</vt:lpstr>
      <vt:lpstr>Before the Scientific Revolution…</vt:lpstr>
      <vt:lpstr>Background information</vt:lpstr>
      <vt:lpstr>Consequences of new thoughts</vt:lpstr>
      <vt:lpstr>New Ideas</vt:lpstr>
      <vt:lpstr>New Ideas- 1</vt:lpstr>
      <vt:lpstr>New Ideas- 2</vt:lpstr>
      <vt:lpstr>New Ideas- 3</vt:lpstr>
      <vt:lpstr>Accomplishments</vt:lpstr>
      <vt:lpstr>Accomplishments Cont.</vt:lpstr>
      <vt:lpstr>Stop and Think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 Revolution</dc:title>
  <dc:creator>Annie  Wyss</dc:creator>
  <cp:lastModifiedBy>Naomi Gamoran</cp:lastModifiedBy>
  <cp:revision>23</cp:revision>
  <dcterms:created xsi:type="dcterms:W3CDTF">2012-04-09T16:59:20Z</dcterms:created>
  <dcterms:modified xsi:type="dcterms:W3CDTF">2016-03-09T13:21:30Z</dcterms:modified>
</cp:coreProperties>
</file>