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1"/>
  </p:sldMasterIdLst>
  <p:sldIdLst>
    <p:sldId id="256" r:id="rId2"/>
    <p:sldId id="259" r:id="rId3"/>
    <p:sldId id="260" r:id="rId4"/>
    <p:sldId id="269" r:id="rId5"/>
    <p:sldId id="257" r:id="rId6"/>
    <p:sldId id="262" r:id="rId7"/>
    <p:sldId id="265" r:id="rId8"/>
    <p:sldId id="266" r:id="rId9"/>
    <p:sldId id="267" r:id="rId10"/>
    <p:sldId id="261" r:id="rId11"/>
    <p:sldId id="263" r:id="rId12"/>
    <p:sldId id="264" r:id="rId13"/>
    <p:sldId id="270" r:id="rId14"/>
    <p:sldId id="268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7" d="100"/>
          <a:sy n="87" d="100"/>
        </p:scale>
        <p:origin x="1092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6346" y="1788454"/>
            <a:ext cx="6270922" cy="2098226"/>
          </a:xfrm>
        </p:spPr>
        <p:txBody>
          <a:bodyPr anchor="b">
            <a:noAutofit/>
          </a:bodyPr>
          <a:lstStyle>
            <a:lvl1pPr algn="ctr">
              <a:defRPr sz="60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09930" y="3956280"/>
            <a:ext cx="5123755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4644" y="6453386"/>
            <a:ext cx="1205958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CE17F536-431C-044F-AFE4-4ABC40F4F372}" type="datetimeFigureOut">
              <a:rPr lang="en-US" smtClean="0"/>
              <a:pPr/>
              <a:t>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8041" y="6453386"/>
            <a:ext cx="5267533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3012" y="6453386"/>
            <a:ext cx="1197219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564643" y="744469"/>
            <a:ext cx="8005589" cy="5349671"/>
            <a:chOff x="564643" y="744469"/>
            <a:chExt cx="8005589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6113972" y="1685652"/>
              <a:ext cx="2456260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357"/>
                  </a:lnTo>
                  <a:lnTo>
                    <a:pt x="8761" y="935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564643" y="744469"/>
              <a:ext cx="2456505" cy="4408488"/>
            </a:xfrm>
            <a:custGeom>
              <a:avLst/>
              <a:gdLst/>
              <a:ahLst/>
              <a:cxnLst/>
              <a:rect l="l" t="t" r="r" b="b"/>
              <a:pathLst>
                <a:path w="10001" h="10000">
                  <a:moveTo>
                    <a:pt x="8762" y="0"/>
                  </a:moveTo>
                  <a:lnTo>
                    <a:pt x="10001" y="0"/>
                  </a:lnTo>
                  <a:lnTo>
                    <a:pt x="10001" y="10000"/>
                  </a:lnTo>
                  <a:lnTo>
                    <a:pt x="1" y="10000"/>
                  </a:lnTo>
                  <a:cubicBezTo>
                    <a:pt x="-2" y="9766"/>
                    <a:pt x="4" y="9586"/>
                    <a:pt x="1" y="9352"/>
                  </a:cubicBezTo>
                  <a:lnTo>
                    <a:pt x="8762" y="9346"/>
                  </a:lnTo>
                  <a:lnTo>
                    <a:pt x="8762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8027012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2295526"/>
            <a:ext cx="7200900" cy="35718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7F536-431C-044F-AFE4-4ABC40F4F372}" type="datetimeFigureOut">
              <a:rPr lang="en-US" smtClean="0"/>
              <a:pPr/>
              <a:t>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33537-6F0A-DE4D-889D-D1D4AABE99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6471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80797" y="624156"/>
            <a:ext cx="1490950" cy="52432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624156"/>
            <a:ext cx="5724525" cy="52432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7F536-431C-044F-AFE4-4ABC40F4F372}" type="datetimeFigureOut">
              <a:rPr lang="en-US" smtClean="0"/>
              <a:pPr/>
              <a:t>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33537-6F0A-DE4D-889D-D1D4AABE99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724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7F536-431C-044F-AFE4-4ABC40F4F372}" type="datetimeFigureOut">
              <a:rPr lang="en-US" smtClean="0"/>
              <a:pPr/>
              <a:t>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33537-6F0A-DE4D-889D-D1D4AABE99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835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769" y="1301361"/>
            <a:ext cx="7209728" cy="2852737"/>
          </a:xfrm>
        </p:spPr>
        <p:txBody>
          <a:bodyPr anchor="b">
            <a:normAutofit/>
          </a:bodyPr>
          <a:lstStyle>
            <a:lvl1pPr algn="r">
              <a:defRPr sz="60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3769" y="4216328"/>
            <a:ext cx="7209728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4181" y="6453386"/>
            <a:ext cx="1216807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E17F536-431C-044F-AFE4-4ABC40F4F372}" type="datetimeFigureOut">
              <a:rPr lang="en-US" smtClean="0"/>
              <a:pPr/>
              <a:t>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8234" y="6453386"/>
            <a:ext cx="5267533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3012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7F33537-6F0A-DE4D-889D-D1D4AABE991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6113972" y="1685652"/>
            <a:ext cx="2456260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8" name="Freeform 7" title="Crop Mark"/>
          <p:cNvSpPr/>
          <p:nvPr/>
        </p:nvSpPr>
        <p:spPr bwMode="auto">
          <a:xfrm>
            <a:off x="6113972" y="1685652"/>
            <a:ext cx="2456260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4699435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8700" y="2286000"/>
            <a:ext cx="3335840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94052" y="2286000"/>
            <a:ext cx="3335840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7F536-431C-044F-AFE4-4ABC40F4F372}" type="datetimeFigureOut">
              <a:rPr lang="en-US" smtClean="0"/>
              <a:pPr/>
              <a:t>2/24/2016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33537-6F0A-DE4D-889D-D1D4AABE99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8914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2340230"/>
            <a:ext cx="3335840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40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8700" y="3305208"/>
            <a:ext cx="3335839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93760" y="2349754"/>
            <a:ext cx="3335840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40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93760" y="3305208"/>
            <a:ext cx="3335840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7F536-431C-044F-AFE4-4ABC40F4F372}" type="datetimeFigureOut">
              <a:rPr lang="en-US" smtClean="0"/>
              <a:pPr/>
              <a:t>2/24/2016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33537-6F0A-DE4D-889D-D1D4AABE99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2641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7F536-431C-044F-AFE4-4ABC40F4F372}" type="datetimeFigureOut">
              <a:rPr lang="en-US" smtClean="0"/>
              <a:pPr/>
              <a:t>2/24/2016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33537-6F0A-DE4D-889D-D1D4AABE99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79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7F536-431C-044F-AFE4-4ABC40F4F372}" type="datetimeFigureOut">
              <a:rPr lang="en-US" smtClean="0"/>
              <a:pPr/>
              <a:t>2/24/2016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33537-6F0A-DE4D-889D-D1D4AABE99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03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397764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" y="685800"/>
            <a:ext cx="289179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4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2015" y="685801"/>
            <a:ext cx="3909060" cy="5175250"/>
          </a:xfrm>
        </p:spPr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350"/>
            </a:lvl3pPr>
            <a:lvl4pPr>
              <a:defRPr sz="135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2925" y="2856344"/>
            <a:ext cx="2891790" cy="3011056"/>
          </a:xfrm>
        </p:spPr>
        <p:txBody>
          <a:bodyPr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2925" y="6453386"/>
            <a:ext cx="90342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E17F536-431C-044F-AFE4-4ABC40F4F372}" type="datetimeFigureOut">
              <a:rPr lang="en-US" smtClean="0"/>
              <a:pPr/>
              <a:t>2/24/2016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54459" y="6453386"/>
            <a:ext cx="1780256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2355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7F33537-6F0A-DE4D-889D-D1D4AABE991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Divider Bar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5524149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397764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" y="685800"/>
            <a:ext cx="289179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4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149090" y="1"/>
            <a:ext cx="4994910" cy="6857999"/>
          </a:xfrm>
        </p:spPr>
        <p:txBody>
          <a:bodyPr anchor="t"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1500"/>
            </a:lvl2pPr>
            <a:lvl3pPr marL="685800" indent="0">
              <a:buNone/>
              <a:defRPr sz="15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2925" y="2855968"/>
            <a:ext cx="2891790" cy="3011432"/>
          </a:xfrm>
        </p:spPr>
        <p:txBody>
          <a:bodyPr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2925" y="6453386"/>
            <a:ext cx="90342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E17F536-431C-044F-AFE4-4ABC40F4F372}" type="datetimeFigureOut">
              <a:rPr lang="en-US" smtClean="0"/>
              <a:pPr/>
              <a:t>2/24/2016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54459" y="6453386"/>
            <a:ext cx="1780256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2355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7F33537-6F0A-DE4D-889D-D1D4AABE991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Divider Bar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909166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2286000"/>
            <a:ext cx="72009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42987" y="6453386"/>
            <a:ext cx="903429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fld id="{CE17F536-431C-044F-AFE4-4ABC40F4F372}" type="datetimeFigureOut">
              <a:rPr lang="en-US" smtClean="0"/>
              <a:pPr/>
              <a:t>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70173" y="6453386"/>
            <a:ext cx="4710623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4552" y="6453386"/>
            <a:ext cx="1197219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>
                <a:solidFill>
                  <a:schemeClr val="tx2"/>
                </a:solidFill>
              </a:defRPr>
            </a:lvl1pPr>
          </a:lstStyle>
          <a:p>
            <a:fld id="{17F33537-6F0A-DE4D-889D-D1D4AABE991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58571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 title="Side bar"/>
          <p:cNvSpPr/>
          <p:nvPr/>
        </p:nvSpPr>
        <p:spPr>
          <a:xfrm>
            <a:off x="358571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238126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6858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6858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4294967295" pos="6912">
          <p15:clr>
            <a:srgbClr val="F26B43"/>
          </p15:clr>
        </p15:guide>
        <p15:guide id="4294967295" pos="936">
          <p15:clr>
            <a:srgbClr val="F26B43"/>
          </p15:clr>
        </p15:guide>
        <p15:guide id="4294967295" pos="864">
          <p15:clr>
            <a:srgbClr val="F26B43"/>
          </p15:clr>
        </p15:guide>
        <p15:guide id="4294967295" orient="horz" pos="1368">
          <p15:clr>
            <a:srgbClr val="F26B43"/>
          </p15:clr>
        </p15:guide>
        <p15:guide id="4294967295" orient="horz" pos="1440">
          <p15:clr>
            <a:srgbClr val="F26B43"/>
          </p15:clr>
        </p15:guide>
        <p15:guide id="4294967295" orient="horz" pos="3696">
          <p15:clr>
            <a:srgbClr val="F26B43"/>
          </p15:clr>
        </p15:guide>
        <p15:guide id="4294967295" orient="horz" pos="432">
          <p15:clr>
            <a:srgbClr val="F26B43"/>
          </p15:clr>
        </p15:guide>
        <p15:guide id="4294967295" orient="horz" pos="1512">
          <p15:clr>
            <a:srgbClr val="F26B43"/>
          </p15:clr>
        </p15:guide>
        <p15:guide id="4294967295" pos="5184">
          <p15:clr>
            <a:srgbClr val="F26B43"/>
          </p15:clr>
        </p15:guide>
        <p15:guide id="4294967295" pos="702">
          <p15:clr>
            <a:srgbClr val="F26B43"/>
          </p15:clr>
        </p15:guide>
        <p15:guide id="4294967295" pos="64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0CRX_mqpzdU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rCz7qxmO2hA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1" y="530357"/>
            <a:ext cx="7772400" cy="1470025"/>
          </a:xfrm>
        </p:spPr>
        <p:txBody>
          <a:bodyPr/>
          <a:lstStyle/>
          <a:p>
            <a:r>
              <a:rPr lang="en-US" dirty="0" smtClean="0"/>
              <a:t>The Renaissance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1" y="2057400"/>
            <a:ext cx="7770812" cy="1752600"/>
          </a:xfrm>
        </p:spPr>
        <p:txBody>
          <a:bodyPr/>
          <a:lstStyle/>
          <a:p>
            <a:r>
              <a:rPr lang="en-US" dirty="0" smtClean="0"/>
              <a:t>Introductory Notes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1336" y="3810000"/>
            <a:ext cx="3685044" cy="286132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Areas that flourished: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575" y="1168400"/>
            <a:ext cx="7770813" cy="491275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During the Renaissance many areas flourished:</a:t>
            </a:r>
          </a:p>
          <a:p>
            <a:pPr lvl="1"/>
            <a:r>
              <a:rPr lang="en-US" sz="2800" dirty="0" smtClean="0"/>
              <a:t>Art</a:t>
            </a:r>
          </a:p>
          <a:p>
            <a:pPr lvl="2"/>
            <a:r>
              <a:rPr lang="en-US" sz="2800" dirty="0" smtClean="0"/>
              <a:t>Painting</a:t>
            </a:r>
          </a:p>
          <a:p>
            <a:pPr lvl="2"/>
            <a:r>
              <a:rPr lang="en-US" sz="2800" dirty="0" smtClean="0"/>
              <a:t>Sculpture</a:t>
            </a:r>
          </a:p>
          <a:p>
            <a:pPr lvl="1"/>
            <a:r>
              <a:rPr lang="en-US" sz="2800" dirty="0" smtClean="0"/>
              <a:t>Literature</a:t>
            </a:r>
          </a:p>
          <a:p>
            <a:pPr lvl="1"/>
            <a:r>
              <a:rPr lang="en-US" sz="2800" dirty="0" smtClean="0"/>
              <a:t>Science</a:t>
            </a:r>
          </a:p>
          <a:p>
            <a:pPr lvl="1"/>
            <a:r>
              <a:rPr lang="en-US" sz="2800" dirty="0" smtClean="0"/>
              <a:t>Architecture</a:t>
            </a:r>
          </a:p>
          <a:p>
            <a:pPr lvl="1"/>
            <a:r>
              <a:rPr lang="en-US" sz="2800" dirty="0" smtClean="0"/>
              <a:t>Mathematics</a:t>
            </a:r>
          </a:p>
          <a:p>
            <a:pPr lvl="1"/>
            <a:r>
              <a:rPr lang="en-US" sz="2800" dirty="0" smtClean="0"/>
              <a:t>Education</a:t>
            </a:r>
          </a:p>
          <a:p>
            <a:pPr lvl="1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3825" y="3056529"/>
            <a:ext cx="4975318" cy="3295057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267159"/>
            <a:ext cx="7200900" cy="1485900"/>
          </a:xfrm>
        </p:spPr>
        <p:txBody>
          <a:bodyPr/>
          <a:lstStyle/>
          <a:p>
            <a:r>
              <a:rPr lang="en-US" dirty="0" smtClean="0"/>
              <a:t>A Renaissance Man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68400"/>
            <a:ext cx="8238067" cy="5419164"/>
          </a:xfrm>
        </p:spPr>
        <p:txBody>
          <a:bodyPr>
            <a:noAutofit/>
          </a:bodyPr>
          <a:lstStyle/>
          <a:p>
            <a:r>
              <a:rPr lang="en-US" sz="2800" dirty="0" smtClean="0"/>
              <a:t>Have you ever heard the phrase “He is a Renaissance Man” ?</a:t>
            </a:r>
          </a:p>
          <a:p>
            <a:r>
              <a:rPr lang="en-US" sz="2800" dirty="0" smtClean="0"/>
              <a:t>While Petrarch is known as the father of the Renaissance, he was not your ideal Renaissance man. </a:t>
            </a:r>
          </a:p>
          <a:p>
            <a:r>
              <a:rPr lang="en-US" sz="2800" dirty="0" smtClean="0"/>
              <a:t>This phrase refers to a man who is </a:t>
            </a:r>
            <a:r>
              <a:rPr lang="en-US" sz="2800" b="1" dirty="0" smtClean="0"/>
              <a:t>talented in many </a:t>
            </a:r>
            <a:r>
              <a:rPr lang="en-US" sz="2800" b="1" dirty="0" smtClean="0"/>
              <a:t>fields</a:t>
            </a:r>
            <a:endParaRPr lang="en-US" sz="2800" dirty="0"/>
          </a:p>
          <a:p>
            <a:r>
              <a:rPr lang="en-US" sz="2800" dirty="0" smtClean="0"/>
              <a:t> </a:t>
            </a:r>
            <a:r>
              <a:rPr lang="en-US" sz="2800" dirty="0"/>
              <a:t>J</a:t>
            </a:r>
            <a:r>
              <a:rPr lang="en-US" sz="2800" dirty="0" smtClean="0"/>
              <a:t>ust </a:t>
            </a:r>
            <a:r>
              <a:rPr lang="en-US" sz="2800" dirty="0" smtClean="0"/>
              <a:t>like the Renaissance was a rebirth of many different fields, a Renaissance man is a man who is talented and accomplished in more than one field</a:t>
            </a:r>
          </a:p>
          <a:p>
            <a:r>
              <a:rPr lang="en-US" sz="2800" dirty="0" smtClean="0"/>
              <a:t>We might call them today a “Jack of All Trades”</a:t>
            </a:r>
            <a:endParaRPr lang="en-US" sz="2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Ideal Renaissance Man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84162"/>
            <a:ext cx="7770813" cy="36576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The very first Renaissance Man was Leonardo </a:t>
            </a:r>
            <a:r>
              <a:rPr lang="en-US" sz="2800" dirty="0" err="1" smtClean="0"/>
              <a:t>Da</a:t>
            </a:r>
            <a:r>
              <a:rPr lang="en-US" sz="2800" dirty="0" smtClean="0"/>
              <a:t> Vinci</a:t>
            </a:r>
          </a:p>
          <a:p>
            <a:r>
              <a:rPr lang="en-US" sz="2800" dirty="0" smtClean="0"/>
              <a:t>You may know him from some of his famous works: 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067" y="3932764"/>
            <a:ext cx="2599796" cy="25484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3863" y="3932765"/>
            <a:ext cx="2427816" cy="25484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1679" y="3932765"/>
            <a:ext cx="3352800" cy="25484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156990"/>
            <a:ext cx="7200900" cy="724359"/>
          </a:xfrm>
        </p:spPr>
        <p:txBody>
          <a:bodyPr/>
          <a:lstStyle/>
          <a:p>
            <a:r>
              <a:rPr lang="en-US" dirty="0" smtClean="0"/>
              <a:t>Renaissance Man!</a:t>
            </a:r>
            <a:endParaRPr lang="en-US" dirty="0"/>
          </a:p>
        </p:txBody>
      </p:sp>
      <p:pic>
        <p:nvPicPr>
          <p:cNvPr id="4" name="0CRX_mqpzdU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701637" y="1048625"/>
            <a:ext cx="8300673" cy="4669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9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Check your understanding!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1. </a:t>
            </a:r>
            <a:r>
              <a:rPr lang="en-US" sz="2800" dirty="0" smtClean="0"/>
              <a:t>What is the definition of Renaissance</a:t>
            </a:r>
            <a:r>
              <a:rPr lang="en-US" sz="2800" dirty="0" smtClean="0"/>
              <a:t>?</a:t>
            </a:r>
          </a:p>
          <a:p>
            <a:r>
              <a:rPr lang="en-US" sz="2800" dirty="0" smtClean="0"/>
              <a:t>2. What fields or subjects advanced during the Renaissance?</a:t>
            </a:r>
          </a:p>
          <a:p>
            <a:r>
              <a:rPr lang="en-US" sz="2800" dirty="0"/>
              <a:t>3</a:t>
            </a:r>
            <a:r>
              <a:rPr lang="en-US" sz="2800" dirty="0" smtClean="0"/>
              <a:t>. What is a Renaissance Man?</a:t>
            </a:r>
          </a:p>
          <a:p>
            <a:r>
              <a:rPr lang="en-US" sz="2800" dirty="0" smtClean="0"/>
              <a:t>4. What is humanism?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500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116714"/>
            <a:ext cx="7200900" cy="1485900"/>
          </a:xfrm>
        </p:spPr>
        <p:txBody>
          <a:bodyPr/>
          <a:lstStyle/>
          <a:p>
            <a:r>
              <a:rPr lang="en-US" dirty="0" smtClean="0"/>
              <a:t>Renaissance- A Definition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798" y="750939"/>
            <a:ext cx="4403995" cy="4876800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chemeClr val="tx1"/>
                </a:solidFill>
              </a:rPr>
              <a:t>Definition: </a:t>
            </a:r>
            <a:r>
              <a:rPr lang="en-US" sz="2800" b="1" dirty="0" smtClean="0">
                <a:solidFill>
                  <a:schemeClr val="tx1"/>
                </a:solidFill>
              </a:rPr>
              <a:t>Rebirth 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Rebirth of learning, arts, and culture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The </a:t>
            </a:r>
            <a:r>
              <a:rPr lang="en-US" sz="2800" dirty="0" smtClean="0">
                <a:solidFill>
                  <a:schemeClr val="tx1"/>
                </a:solidFill>
              </a:rPr>
              <a:t>Renaissance was a time period from </a:t>
            </a:r>
            <a:r>
              <a:rPr lang="en-US" sz="2800" dirty="0" smtClean="0">
                <a:solidFill>
                  <a:schemeClr val="tx1"/>
                </a:solidFill>
              </a:rPr>
              <a:t>1400-1600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Began </a:t>
            </a:r>
            <a:r>
              <a:rPr lang="en-US" sz="2800" dirty="0">
                <a:solidFill>
                  <a:schemeClr val="tx1"/>
                </a:solidFill>
              </a:rPr>
              <a:t>in Italy and spread throughout </a:t>
            </a:r>
            <a:r>
              <a:rPr lang="en-US" sz="2800" dirty="0" smtClean="0">
                <a:solidFill>
                  <a:schemeClr val="tx1"/>
                </a:solidFill>
              </a:rPr>
              <a:t>Europe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Ancient </a:t>
            </a:r>
            <a:r>
              <a:rPr lang="en-US" sz="2800" dirty="0">
                <a:solidFill>
                  <a:schemeClr val="tx1"/>
                </a:solidFill>
              </a:rPr>
              <a:t>Greece and Rome greatly influenced Renaissance culture</a:t>
            </a:r>
          </a:p>
          <a:p>
            <a:endParaRPr lang="en-US" sz="3200" dirty="0" smtClean="0"/>
          </a:p>
        </p:txBody>
      </p:sp>
      <p:pic>
        <p:nvPicPr>
          <p:cNvPr id="4" name="Picture 3" descr="Ital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7928" y="1300472"/>
            <a:ext cx="3966072" cy="55626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811867"/>
            <a:ext cx="7770813" cy="3572934"/>
          </a:xfrm>
        </p:spPr>
        <p:txBody>
          <a:bodyPr/>
          <a:lstStyle/>
          <a:p>
            <a:r>
              <a:rPr lang="en-US" sz="7200" dirty="0" smtClean="0"/>
              <a:t>The big question is:</a:t>
            </a:r>
            <a:br>
              <a:rPr lang="en-US" sz="7200" dirty="0" smtClean="0"/>
            </a:br>
            <a:r>
              <a:rPr lang="en-US" sz="7200" dirty="0" smtClean="0"/>
              <a:t>A rebirth of what?</a:t>
            </a:r>
            <a:endParaRPr lang="en-US" sz="7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4463" y="122958"/>
            <a:ext cx="8153091" cy="1485900"/>
          </a:xfrm>
        </p:spPr>
        <p:txBody>
          <a:bodyPr/>
          <a:lstStyle/>
          <a:p>
            <a:r>
              <a:rPr lang="en-US" dirty="0" smtClean="0"/>
              <a:t>Life before the Renaissance…</a:t>
            </a:r>
            <a:endParaRPr lang="en-US" dirty="0"/>
          </a:p>
        </p:txBody>
      </p:sp>
      <p:pic>
        <p:nvPicPr>
          <p:cNvPr id="3" name="rCz7qxmO2hA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14857" y="945091"/>
            <a:ext cx="8912698" cy="5013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9895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Rebirth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428750"/>
            <a:ext cx="5021786" cy="4363831"/>
          </a:xfrm>
        </p:spPr>
        <p:txBody>
          <a:bodyPr>
            <a:normAutofit fontScale="92500" lnSpcReduction="20000"/>
          </a:bodyPr>
          <a:lstStyle/>
          <a:p>
            <a:r>
              <a:rPr lang="en-US" sz="3200" dirty="0" smtClean="0"/>
              <a:t>Before Medieval Times, learning and the arts had been highly valued during Classical Times (the height of the Greek and Roman empire)</a:t>
            </a:r>
          </a:p>
          <a:p>
            <a:r>
              <a:rPr lang="en-US" sz="3200" dirty="0" smtClean="0"/>
              <a:t>During the Renaissance people started to look back to the Classical Times and rediscover them and also </a:t>
            </a:r>
            <a:r>
              <a:rPr lang="en-US" sz="3200" dirty="0" smtClean="0"/>
              <a:t>breathe </a:t>
            </a:r>
            <a:r>
              <a:rPr lang="en-US" sz="3200" dirty="0" smtClean="0"/>
              <a:t>new life into these ideas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7587" y="1257398"/>
            <a:ext cx="3302000" cy="2463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7647" y="3934894"/>
            <a:ext cx="2158966" cy="263873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Father of the Renaissance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019034" y="2209800"/>
            <a:ext cx="5124966" cy="46482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Many people trace the Renaissance back to a man named Petrarch</a:t>
            </a:r>
          </a:p>
          <a:p>
            <a:r>
              <a:rPr lang="en-US" sz="2800" dirty="0" smtClean="0"/>
              <a:t>Petrarch was a poet but had a great love of writing and learning</a:t>
            </a:r>
          </a:p>
          <a:p>
            <a:r>
              <a:rPr lang="en-US" sz="2800" dirty="0" smtClean="0"/>
              <a:t>He wanted people to leave behind the Dark Ages and move forward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013" y="2209800"/>
            <a:ext cx="3302000" cy="41148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258233"/>
            <a:ext cx="7200900" cy="1485900"/>
          </a:xfrm>
        </p:spPr>
        <p:txBody>
          <a:bodyPr/>
          <a:lstStyle/>
          <a:p>
            <a:r>
              <a:rPr lang="en-US" dirty="0" smtClean="0"/>
              <a:t>Petrarch Cont.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048718"/>
            <a:ext cx="8204812" cy="5407166"/>
          </a:xfrm>
        </p:spPr>
        <p:txBody>
          <a:bodyPr>
            <a:normAutofit fontScale="92500" lnSpcReduction="10000"/>
          </a:bodyPr>
          <a:lstStyle/>
          <a:p>
            <a:r>
              <a:rPr lang="en-US" sz="3000" dirty="0" smtClean="0"/>
              <a:t>Petrarch lived through the Black Plague and experienced much death. He wanted to overcome the present times he lived in</a:t>
            </a:r>
          </a:p>
          <a:p>
            <a:r>
              <a:rPr lang="en-US" sz="3000" dirty="0" smtClean="0"/>
              <a:t>He saw education and learning as a bridge to the future and challenged the ideas of the church</a:t>
            </a:r>
          </a:p>
          <a:p>
            <a:r>
              <a:rPr lang="en-US" sz="3000" dirty="0" smtClean="0"/>
              <a:t>Petrarch developed the idea of </a:t>
            </a:r>
            <a:r>
              <a:rPr lang="en-US" sz="3000" b="1" dirty="0" smtClean="0"/>
              <a:t>Humanism</a:t>
            </a:r>
            <a:r>
              <a:rPr lang="en-US" sz="3000" dirty="0" smtClean="0"/>
              <a:t> which means:</a:t>
            </a:r>
          </a:p>
          <a:p>
            <a:pPr lvl="1"/>
            <a:r>
              <a:rPr lang="en-US" sz="3000" dirty="0" smtClean="0"/>
              <a:t>A belief system that focuses on the importance of humans and their ideas</a:t>
            </a:r>
          </a:p>
          <a:p>
            <a:pPr lvl="1"/>
            <a:r>
              <a:rPr lang="en-US" sz="3000" dirty="0" smtClean="0"/>
              <a:t>A system that rejects religious beliefs and focuses on the ideas and importance of </a:t>
            </a:r>
            <a:r>
              <a:rPr lang="en-US" sz="3000" dirty="0" smtClean="0"/>
              <a:t>individuals in shaping their own lives</a:t>
            </a:r>
            <a:endParaRPr lang="en-US" sz="3000" dirty="0" smtClean="0"/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Stop and Think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8700" y="1614136"/>
            <a:ext cx="7200900" cy="3581400"/>
          </a:xfrm>
        </p:spPr>
        <p:txBody>
          <a:bodyPr/>
          <a:lstStyle/>
          <a:p>
            <a:r>
              <a:rPr lang="en-US" sz="3200" dirty="0" smtClean="0"/>
              <a:t>Why would people like the ideas of Petrarch in the Dark Ages?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6662" y="2776341"/>
            <a:ext cx="2524985" cy="3726059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913467"/>
            <a:ext cx="7770813" cy="4250266"/>
          </a:xfrm>
        </p:spPr>
        <p:txBody>
          <a:bodyPr/>
          <a:lstStyle/>
          <a:p>
            <a:r>
              <a:rPr lang="en-US" dirty="0" smtClean="0"/>
              <a:t>So with the birth of Humanism and men such as Petrarch, The Dark Ages ended and the Renaissance began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TM10001105[[fn=Crop]]</Template>
  <TotalTime>158</TotalTime>
  <Words>435</Words>
  <Application>Microsoft Office PowerPoint</Application>
  <PresentationFormat>On-screen Show (4:3)</PresentationFormat>
  <Paragraphs>51</Paragraphs>
  <Slides>14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Franklin Gothic Book</vt:lpstr>
      <vt:lpstr>Crop</vt:lpstr>
      <vt:lpstr>The Renaissance</vt:lpstr>
      <vt:lpstr>Renaissance- A Definition</vt:lpstr>
      <vt:lpstr>The big question is: A rebirth of what?</vt:lpstr>
      <vt:lpstr>Life before the Renaissance…</vt:lpstr>
      <vt:lpstr>A Rebirth</vt:lpstr>
      <vt:lpstr>The Father of the Renaissance</vt:lpstr>
      <vt:lpstr>Petrarch Cont. </vt:lpstr>
      <vt:lpstr>Stop and Think</vt:lpstr>
      <vt:lpstr>So with the birth of Humanism and men such as Petrarch, The Dark Ages ended and the Renaissance began</vt:lpstr>
      <vt:lpstr>Areas that flourished:</vt:lpstr>
      <vt:lpstr>A Renaissance Man</vt:lpstr>
      <vt:lpstr>The Ideal Renaissance Man</vt:lpstr>
      <vt:lpstr>Renaissance Man!</vt:lpstr>
      <vt:lpstr>Check your understanding!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Renaissance</dc:title>
  <dc:creator>Annie  Wyss</dc:creator>
  <cp:lastModifiedBy>Naomi Gamoran</cp:lastModifiedBy>
  <cp:revision>13</cp:revision>
  <dcterms:created xsi:type="dcterms:W3CDTF">2012-02-20T17:22:54Z</dcterms:created>
  <dcterms:modified xsi:type="dcterms:W3CDTF">2016-02-24T22:00:56Z</dcterms:modified>
</cp:coreProperties>
</file>