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7"/>
  </p:notesMasterIdLst>
  <p:sldIdLst>
    <p:sldId id="256" r:id="rId2"/>
    <p:sldId id="257" r:id="rId3"/>
    <p:sldId id="284" r:id="rId4"/>
    <p:sldId id="258" r:id="rId5"/>
    <p:sldId id="286" r:id="rId6"/>
    <p:sldId id="259" r:id="rId7"/>
    <p:sldId id="287" r:id="rId8"/>
    <p:sldId id="260" r:id="rId9"/>
    <p:sldId id="288" r:id="rId10"/>
    <p:sldId id="261" r:id="rId11"/>
    <p:sldId id="303" r:id="rId12"/>
    <p:sldId id="289" r:id="rId13"/>
    <p:sldId id="304" r:id="rId14"/>
    <p:sldId id="290" r:id="rId15"/>
    <p:sldId id="305" r:id="rId16"/>
    <p:sldId id="291" r:id="rId17"/>
    <p:sldId id="306" r:id="rId18"/>
    <p:sldId id="292" r:id="rId19"/>
    <p:sldId id="307" r:id="rId20"/>
    <p:sldId id="293" r:id="rId21"/>
    <p:sldId id="308" r:id="rId22"/>
    <p:sldId id="294" r:id="rId23"/>
    <p:sldId id="309" r:id="rId24"/>
    <p:sldId id="295" r:id="rId25"/>
    <p:sldId id="310" r:id="rId26"/>
    <p:sldId id="296" r:id="rId27"/>
    <p:sldId id="311" r:id="rId28"/>
    <p:sldId id="297" r:id="rId29"/>
    <p:sldId id="312" r:id="rId30"/>
    <p:sldId id="298" r:id="rId31"/>
    <p:sldId id="313" r:id="rId32"/>
    <p:sldId id="299" r:id="rId33"/>
    <p:sldId id="314" r:id="rId34"/>
    <p:sldId id="300" r:id="rId35"/>
    <p:sldId id="315" r:id="rId36"/>
    <p:sldId id="301" r:id="rId37"/>
    <p:sldId id="27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07ABC-096F-463D-A7E4-32673089B8D5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A6E8B-D4E4-4863-993A-1855465AE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1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B74E323-6047-4C8A-8C49-51D53560E122}" type="slidenum">
              <a:rPr lang="en-US"/>
              <a:pPr/>
              <a:t>38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47D902D-5E58-4DFD-9DDF-0BE9514B4803}" type="slidenum">
              <a:rPr lang="en-US"/>
              <a:pPr/>
              <a:t>39</a:t>
            </a:fld>
            <a:endParaRPr lang="en-US"/>
          </a:p>
        </p:txBody>
      </p:sp>
      <p:sp>
        <p:nvSpPr>
          <p:cNvPr id="501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B556EE0-5938-4094-A69B-1755B201D5AD}" type="slidenum">
              <a:rPr lang="en-US"/>
              <a:pPr/>
              <a:t>40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913322A-206B-466F-B030-E078C0CED732}" type="slidenum">
              <a:rPr lang="en-US"/>
              <a:pPr/>
              <a:t>41</a:t>
            </a:fld>
            <a:endParaRPr lang="en-US"/>
          </a:p>
        </p:txBody>
      </p:sp>
      <p:sp>
        <p:nvSpPr>
          <p:cNvPr id="522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B77987B-3553-4F46-AE9E-8DD2C742EDE1}" type="slidenum">
              <a:rPr lang="en-US"/>
              <a:pPr/>
              <a:t>42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5FE866A-2967-4FC0-A393-F64BACAFA190}" type="slidenum">
              <a:rPr lang="en-US"/>
              <a:pPr/>
              <a:t>43</a:t>
            </a:fld>
            <a:endParaRPr lang="en-US"/>
          </a:p>
        </p:txBody>
      </p:sp>
      <p:sp>
        <p:nvSpPr>
          <p:cNvPr id="54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9C228EA-3687-468F-9B77-E7C99B270481}" type="slidenum">
              <a:rPr lang="en-US"/>
              <a:pPr/>
              <a:t>44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6CF2-5987-4306-B570-945BAB431D60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A71D-7A92-4190-A180-F1057F02D81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6CF2-5987-4306-B570-945BAB431D60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A71D-7A92-4190-A180-F1057F02D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6CF2-5987-4306-B570-945BAB431D60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A71D-7A92-4190-A180-F1057F02D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D9F1FC-88FA-4333-8CCB-934D660D3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88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41E8E7-74CF-4603-81EE-83281E00D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6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6CF2-5987-4306-B570-945BAB431D60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A71D-7A92-4190-A180-F1057F02D8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6CF2-5987-4306-B570-945BAB431D60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A71D-7A92-4190-A180-F1057F02D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6CF2-5987-4306-B570-945BAB431D60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A71D-7A92-4190-A180-F1057F02D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6CF2-5987-4306-B570-945BAB431D60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A71D-7A92-4190-A180-F1057F02D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6CF2-5987-4306-B570-945BAB431D60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A71D-7A92-4190-A180-F1057F02D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6CF2-5987-4306-B570-945BAB431D60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A71D-7A92-4190-A180-F1057F02D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6CF2-5987-4306-B570-945BAB431D60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A71D-7A92-4190-A180-F1057F02D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6CF2-5987-4306-B570-945BAB431D60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A71D-7A92-4190-A180-F1057F02D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9AC6CF2-5987-4306-B570-945BAB431D60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962A71D-7A92-4190-A180-F1057F02D81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hyperlink" Target="http://www.abm-enterprises.net/art_gallery.htm" TargetMode="External"/><Relationship Id="rId4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ga.hu/art/m/michelan/3sistina/lastjudg/0lastjud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>
                <a:latin typeface="Algerian" pitchFamily="82" charset="0"/>
              </a:rPr>
              <a:t>Renaissance Art</a:t>
            </a:r>
            <a:endParaRPr lang="en-US" sz="4800" dirty="0">
              <a:latin typeface="Algerian" pitchFamily="82" charset="0"/>
            </a:endParaRPr>
          </a:p>
        </p:txBody>
      </p:sp>
      <p:pic>
        <p:nvPicPr>
          <p:cNvPr id="1026" name="Picture 2" descr="https://encrypted-tbn3.google.com/images?q=tbn:ANd9GcTrv_SiH9QF2XI46bwYMHffbor72QnvEIfcLgPE5zQkiinNsIUH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90554"/>
            <a:ext cx="6909952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4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Can you classify these paintings?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As you view the paintings on the next few slides classify them as:</a:t>
            </a:r>
          </a:p>
          <a:p>
            <a:pPr lvl="1"/>
            <a:r>
              <a:rPr lang="en-US" sz="3200" dirty="0" smtClean="0"/>
              <a:t>C for Classical</a:t>
            </a:r>
          </a:p>
          <a:p>
            <a:pPr lvl="1"/>
            <a:r>
              <a:rPr lang="en-US" sz="3200" dirty="0" smtClean="0"/>
              <a:t>M for Medieval</a:t>
            </a:r>
          </a:p>
          <a:p>
            <a:pPr lvl="1"/>
            <a:r>
              <a:rPr lang="en-US" sz="3200" dirty="0" smtClean="0"/>
              <a:t>R for Renaissance</a:t>
            </a:r>
          </a:p>
          <a:p>
            <a:endParaRPr lang="en-US" sz="3200" dirty="0"/>
          </a:p>
          <a:p>
            <a:r>
              <a:rPr lang="en-US" sz="3200" dirty="0" smtClean="0"/>
              <a:t>Use the clues you just learned to help you!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521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oogle.com/images?q=tbn:ANd9GcSmVyTAv8dwnxAfOCUwc66NMIeXDP_ZIPcFphzm4tD4gKyatnoy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"/>
            <a:ext cx="3295650" cy="525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8001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Aharoni" pitchFamily="2" charset="-79"/>
                <a:cs typeface="Aharoni" pitchFamily="2" charset="-79"/>
              </a:rPr>
              <a:t>1</a:t>
            </a:r>
            <a:endParaRPr lang="en-US" sz="96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019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oogle.com/images?q=tbn:ANd9GcSmVyTAv8dwnxAfOCUwc66NMIeXDP_ZIPcFphzm4tD4gKyatnoy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"/>
            <a:ext cx="3295650" cy="525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8001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Aharoni" pitchFamily="2" charset="-79"/>
                <a:cs typeface="Aharoni" pitchFamily="2" charset="-79"/>
              </a:rPr>
              <a:t>1</a:t>
            </a:r>
            <a:endParaRPr lang="en-US" sz="9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016594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Aharoni" pitchFamily="2" charset="-79"/>
                <a:cs typeface="Aharoni" pitchFamily="2" charset="-79"/>
              </a:rPr>
              <a:t>Classical!</a:t>
            </a:r>
            <a:endParaRPr lang="en-US" sz="8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4611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oogle.com/images?q=tbn:ANd9GcTumBY2XSTiWRUoZ5hBGOUz6x3ZEYFSVeDKtjSt7Pd98cVByyv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8716"/>
            <a:ext cx="6638925" cy="541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38001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haroni" pitchFamily="2" charset="-79"/>
                <a:cs typeface="Aharoni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6716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oogle.com/images?q=tbn:ANd9GcTumBY2XSTiWRUoZ5hBGOUz6x3ZEYFSVeDKtjSt7Pd98cVByyv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8716"/>
            <a:ext cx="6638925" cy="541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38001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2016594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Aharoni" pitchFamily="2" charset="-79"/>
                <a:cs typeface="Aharoni" pitchFamily="2" charset="-79"/>
              </a:rPr>
              <a:t>Medieval!</a:t>
            </a:r>
            <a:endParaRPr lang="en-US" sz="8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4982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historyforkids.org/learn/medieval/art/pictures/giotto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91" y="2309"/>
            <a:ext cx="4133850" cy="658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38001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haroni" pitchFamily="2" charset="-79"/>
                <a:cs typeface="Aharoni" pitchFamily="2" charset="-79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7337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historyforkids.org/learn/medieval/art/pictures/giotto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91" y="2309"/>
            <a:ext cx="4133850" cy="658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38001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haroni" pitchFamily="2" charset="-79"/>
                <a:cs typeface="Aharoni" pitchFamily="2" charset="-79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2016594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Aharoni" pitchFamily="2" charset="-79"/>
                <a:cs typeface="Aharoni" pitchFamily="2" charset="-79"/>
              </a:rPr>
              <a:t>Medieval!</a:t>
            </a:r>
            <a:endParaRPr lang="en-US" sz="8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239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crypted-tbn1.google.com/images?q=tbn:ANd9GcQvE4q5l8KDy-6WRuiGv3GtMkm0YdpsglpCa0gdGEPMmxmwMH_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2819400" cy="613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38001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haroni" pitchFamily="2" charset="-79"/>
                <a:cs typeface="Aharoni" pitchFamily="2" charset="-79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988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crypted-tbn1.google.com/images?q=tbn:ANd9GcQvE4q5l8KDy-6WRuiGv3GtMkm0YdpsglpCa0gdGEPMmxmwMH_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2819400" cy="613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38001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haroni" pitchFamily="2" charset="-79"/>
                <a:cs typeface="Aharoni" pitchFamily="2" charset="-79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2016594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Aharoni" pitchFamily="2" charset="-79"/>
                <a:cs typeface="Aharoni" pitchFamily="2" charset="-79"/>
              </a:rPr>
              <a:t>Classical!</a:t>
            </a:r>
            <a:endParaRPr lang="en-US" sz="8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737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uzzle.com/img/articleImages/59815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5299"/>
            <a:ext cx="6000750" cy="574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38001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haroni" pitchFamily="2" charset="-79"/>
                <a:cs typeface="Aharoni" pitchFamily="2" charset="-79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1528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lgerian" pitchFamily="82" charset="0"/>
              </a:rPr>
              <a:t>Renaissance Art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The word Renaissance means rebirth.</a:t>
            </a:r>
          </a:p>
          <a:p>
            <a:r>
              <a:rPr lang="en-US" sz="3200" dirty="0" smtClean="0"/>
              <a:t>To truly understand how the Renaissance it is important to understand the important role art played during this time period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Rich patrons paid artists to create works of art during the Renaissance.</a:t>
            </a:r>
            <a:endParaRPr lang="en-US" sz="3200" dirty="0" smtClean="0"/>
          </a:p>
          <a:p>
            <a:r>
              <a:rPr lang="en-US" sz="3200" dirty="0" smtClean="0"/>
              <a:t>Art during the Renaissance was very unique and used many new methods but to understand it, you must understand the art that came before it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8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uzzle.com/img/articleImages/59815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5299"/>
            <a:ext cx="6000750" cy="574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38001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3500" y="2016594"/>
            <a:ext cx="7200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Aharoni" pitchFamily="2" charset="-79"/>
                <a:cs typeface="Aharoni" pitchFamily="2" charset="-79"/>
              </a:rPr>
              <a:t>Renaissance!</a:t>
            </a:r>
            <a:endParaRPr lang="en-US" sz="8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890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3.google.com/images?q=tbn:ANd9GcQLswTu4UF-aDox3WoSCUQ4zoYnxfKRmw8b8ZHWdY2cJOX3p5YP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8398"/>
            <a:ext cx="3400425" cy="522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38001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haroni" pitchFamily="2" charset="-79"/>
                <a:cs typeface="Aharoni" pitchFamily="2" charset="-79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324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3.google.com/images?q=tbn:ANd9GcQLswTu4UF-aDox3WoSCUQ4zoYnxfKRmw8b8ZHWdY2cJOX3p5YP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8398"/>
            <a:ext cx="3400425" cy="522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38001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haroni" pitchFamily="2" charset="-79"/>
                <a:cs typeface="Aharoni" pitchFamily="2" charset="-79"/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2016594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Aharoni" pitchFamily="2" charset="-79"/>
                <a:cs typeface="Aharoni" pitchFamily="2" charset="-79"/>
              </a:rPr>
              <a:t>Classical!</a:t>
            </a:r>
            <a:endParaRPr lang="en-US" sz="8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6543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tudents.sbc.edu/kitchin04/artandexpression/rubens_xavier%5b2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4501784" cy="621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38001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haroni" pitchFamily="2" charset="-79"/>
                <a:cs typeface="Aharoni" pitchFamily="2" charset="-79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329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tudents.sbc.edu/kitchin04/artandexpression/rubens_xavier%5b2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4501784" cy="621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38001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haroni" pitchFamily="2" charset="-79"/>
                <a:cs typeface="Aharoni" pitchFamily="2" charset="-79"/>
              </a:rPr>
              <a:t>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016594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Aharoni" pitchFamily="2" charset="-79"/>
                <a:cs typeface="Aharoni" pitchFamily="2" charset="-79"/>
              </a:rPr>
              <a:t>Renaissance!</a:t>
            </a:r>
            <a:endParaRPr lang="en-US" sz="8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7955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ellthetruthtravel.com/images/Prague/Jewish/Medieval%20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500062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38001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haroni" pitchFamily="2" charset="-79"/>
                <a:cs typeface="Aharoni" pitchFamily="2" charset="-79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04331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ellthetruthtravel.com/images/Prague/Jewish/Medieval%20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500062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38001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haroni" pitchFamily="2" charset="-79"/>
                <a:cs typeface="Aharoni" pitchFamily="2" charset="-79"/>
              </a:rPr>
              <a:t>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2016594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Aharoni" pitchFamily="2" charset="-79"/>
                <a:cs typeface="Aharoni" pitchFamily="2" charset="-79"/>
              </a:rPr>
              <a:t>Medieval!</a:t>
            </a:r>
            <a:endParaRPr lang="en-US" sz="8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3297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rtinthepicture.com/artists/Luca_Signorelli/elec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3418"/>
            <a:ext cx="8181391" cy="55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38001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haroni" pitchFamily="2" charset="-79"/>
                <a:cs typeface="Aharoni" pitchFamily="2" charset="-79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317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rtinthepicture.com/artists/Luca_Signorelli/elec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3418"/>
            <a:ext cx="8181391" cy="55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38001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haroni" pitchFamily="2" charset="-79"/>
                <a:cs typeface="Aharoni" pitchFamily="2" charset="-79"/>
              </a:rPr>
              <a:t>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2016594"/>
            <a:ext cx="6858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mtClean="0">
                <a:latin typeface="Aharoni" pitchFamily="2" charset="-79"/>
                <a:cs typeface="Aharoni" pitchFamily="2" charset="-79"/>
              </a:rPr>
              <a:t>Renaissance!</a:t>
            </a:r>
            <a:endParaRPr lang="en-US" sz="8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7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images.1.ranker.com/list_img/1/158508/full/renaissance-art-and-artwork.jpg?version=1312542083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51" y="533400"/>
            <a:ext cx="7090649" cy="52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38001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Aharoni" pitchFamily="2" charset="-79"/>
                <a:cs typeface="Aharoni" pitchFamily="2" charset="-79"/>
              </a:rPr>
              <a:t>10</a:t>
            </a:r>
            <a:endParaRPr lang="en-US" sz="96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070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-228600"/>
            <a:ext cx="7924800" cy="1143000"/>
          </a:xfrm>
        </p:spPr>
        <p:txBody>
          <a:bodyPr/>
          <a:lstStyle/>
          <a:p>
            <a:r>
              <a:rPr lang="en-US" sz="4400" dirty="0" smtClean="0">
                <a:latin typeface="Algerian" pitchFamily="82" charset="0"/>
              </a:rPr>
              <a:t>Art Comparison</a:t>
            </a:r>
            <a:endParaRPr lang="en-US" sz="44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066800"/>
            <a:ext cx="7924800" cy="182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Answer these questions for both pieces of art. 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Describe what you see in each picture.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Which pictures seem to be more realistic?</a:t>
            </a:r>
          </a:p>
        </p:txBody>
      </p:sp>
      <p:pic>
        <p:nvPicPr>
          <p:cNvPr id="4" name="Picture 7" descr="nb0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42754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giol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358139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95700" y="3222486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31182" y="3608469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2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0981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images.1.ranker.com/list_img/1/158508/full/renaissance-art-and-artwork.jpg?version=1312542083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51" y="533400"/>
            <a:ext cx="7090649" cy="52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38001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Aharoni" pitchFamily="2" charset="-79"/>
                <a:cs typeface="Aharoni" pitchFamily="2" charset="-79"/>
              </a:rPr>
              <a:t>10</a:t>
            </a:r>
            <a:endParaRPr lang="en-US" sz="9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016594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Aharoni" pitchFamily="2" charset="-79"/>
                <a:cs typeface="Aharoni" pitchFamily="2" charset="-79"/>
              </a:rPr>
              <a:t>Renaissance!</a:t>
            </a:r>
            <a:endParaRPr lang="en-US" sz="8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91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3.google.com/images?q=tbn:ANd9GcSYWVXUGZSfhsaTCXyq7o_pzOd_PYK6VbZaPbacCd2oiQ8S-ESm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898"/>
            <a:ext cx="6858000" cy="542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38001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Aharoni" pitchFamily="2" charset="-79"/>
                <a:cs typeface="Aharoni" pitchFamily="2" charset="-79"/>
              </a:rPr>
              <a:t>11</a:t>
            </a:r>
            <a:endParaRPr lang="en-US" sz="96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070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3.google.com/images?q=tbn:ANd9GcSYWVXUGZSfhsaTCXyq7o_pzOd_PYK6VbZaPbacCd2oiQ8S-ESm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898"/>
            <a:ext cx="6858000" cy="542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38001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Aharoni" pitchFamily="2" charset="-79"/>
                <a:cs typeface="Aharoni" pitchFamily="2" charset="-79"/>
              </a:rPr>
              <a:t>11</a:t>
            </a:r>
            <a:endParaRPr lang="en-US" sz="9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2016594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Aharoni" pitchFamily="2" charset="-79"/>
                <a:cs typeface="Aharoni" pitchFamily="2" charset="-79"/>
              </a:rPr>
              <a:t>Medieval!</a:t>
            </a:r>
            <a:endParaRPr lang="en-US" sz="8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85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ooksofart.com/wp-content/gallery/renaissance-art/renaissance-art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01231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38001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Aharoni" pitchFamily="2" charset="-79"/>
                <a:cs typeface="Aharoni" pitchFamily="2" charset="-79"/>
              </a:rPr>
              <a:t>12</a:t>
            </a:r>
            <a:endParaRPr lang="en-US" sz="96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2126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ooksofart.com/wp-content/gallery/renaissance-art/renaissance-art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01231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38001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Aharoni" pitchFamily="2" charset="-79"/>
                <a:cs typeface="Aharoni" pitchFamily="2" charset="-79"/>
              </a:rPr>
              <a:t>12</a:t>
            </a:r>
            <a:endParaRPr lang="en-US" sz="9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016594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Aharoni" pitchFamily="2" charset="-79"/>
                <a:cs typeface="Aharoni" pitchFamily="2" charset="-79"/>
              </a:rPr>
              <a:t>Renaissance!</a:t>
            </a:r>
            <a:endParaRPr lang="en-US" sz="8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991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culty.evansville.edu/rl29/art105/img/raphael_schoolath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696200" cy="580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380010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Aharoni" pitchFamily="2" charset="-79"/>
                <a:cs typeface="Aharoni" pitchFamily="2" charset="-79"/>
              </a:rPr>
              <a:t>13</a:t>
            </a:r>
            <a:endParaRPr lang="en-US" sz="96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8361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culty.evansville.edu/rl29/art105/img/raphael_schoolath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696200" cy="580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380010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Aharoni" pitchFamily="2" charset="-79"/>
                <a:cs typeface="Aharoni" pitchFamily="2" charset="-79"/>
              </a:rPr>
              <a:t>13</a:t>
            </a:r>
            <a:endParaRPr lang="en-US" sz="9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016594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Aharoni" pitchFamily="2" charset="-79"/>
                <a:cs typeface="Aharoni" pitchFamily="2" charset="-79"/>
              </a:rPr>
              <a:t>Renaissance!</a:t>
            </a:r>
            <a:endParaRPr lang="en-US" sz="8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8119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lgerian" pitchFamily="82" charset="0"/>
              </a:rPr>
              <a:t>Stop and Think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Which period of art do you like the best?</a:t>
            </a:r>
          </a:p>
          <a:p>
            <a:r>
              <a:rPr lang="en-US" sz="3600" dirty="0" smtClean="0"/>
              <a:t>Which period of art seems to be the most realistic?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9515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Algerian" pitchFamily="82" charset="0"/>
              </a:rPr>
              <a:t>Four Geniuses of the </a:t>
            </a:r>
            <a:br>
              <a:rPr lang="en-US" sz="4000" dirty="0">
                <a:latin typeface="Algerian" pitchFamily="82" charset="0"/>
              </a:rPr>
            </a:br>
            <a:r>
              <a:rPr lang="en-US" sz="4000" dirty="0">
                <a:latin typeface="Algerian" pitchFamily="82" charset="0"/>
              </a:rPr>
              <a:t>Renaissance Art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Raphael</a:t>
            </a:r>
          </a:p>
        </p:txBody>
      </p:sp>
      <p:pic>
        <p:nvPicPr>
          <p:cNvPr id="22535" name="Picture 7" descr="Self Portrai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2590800"/>
            <a:ext cx="1714500" cy="2135188"/>
          </a:xfrm>
          <a:noFill/>
        </p:spPr>
      </p:pic>
      <p:pic>
        <p:nvPicPr>
          <p:cNvPr id="22540" name="Picture 12" descr="leonard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362200"/>
            <a:ext cx="1839913" cy="2743200"/>
          </a:xfrm>
          <a:noFill/>
        </p:spPr>
      </p:pic>
      <p:pic>
        <p:nvPicPr>
          <p:cNvPr id="22533" name="Picture 5" descr="Self-portrait, c.1508, Raphae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22494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2514600" y="4953000"/>
            <a:ext cx="2597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charset="2"/>
              <a:buChar char="§"/>
              <a:defRPr/>
            </a:pPr>
            <a:r>
              <a:rPr lang="en-US" sz="30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Michelangelo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4876800" y="1752600"/>
            <a:ext cx="17748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charset="2"/>
              <a:buChar char="§"/>
              <a:defRPr/>
            </a:pPr>
            <a:r>
              <a:rPr lang="en-US" sz="30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Da Vinci</a:t>
            </a: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6904038" y="5105400"/>
            <a:ext cx="22399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charset="2"/>
              <a:buChar char="§"/>
              <a:defRPr/>
            </a:pPr>
            <a:r>
              <a:rPr lang="en-US" sz="30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Rembrandt</a:t>
            </a:r>
          </a:p>
        </p:txBody>
      </p:sp>
      <p:pic>
        <p:nvPicPr>
          <p:cNvPr id="22547" name="Picture 19" descr="Rembrandt. Self-Portrait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90800"/>
            <a:ext cx="18415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38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Algerian" pitchFamily="82" charset="0"/>
              </a:rPr>
              <a:t>Raphael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609600" y="1600200"/>
            <a:ext cx="7770813" cy="43529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800" dirty="0" smtClean="0"/>
              <a:t>He combined religious </a:t>
            </a:r>
          </a:p>
          <a:p>
            <a:pPr eaLnBrk="1" hangingPunct="1">
              <a:buFont typeface="Wingdings" charset="2"/>
              <a:buNone/>
            </a:pPr>
            <a:r>
              <a:rPr lang="en-US" sz="2800" dirty="0" smtClean="0"/>
              <a:t>   art with Renaissance </a:t>
            </a:r>
          </a:p>
          <a:p>
            <a:pPr eaLnBrk="1" hangingPunct="1">
              <a:buFont typeface="Wingdings" charset="2"/>
              <a:buNone/>
            </a:pPr>
            <a:r>
              <a:rPr lang="en-US" sz="2800" dirty="0" smtClean="0"/>
              <a:t>   spirit.</a:t>
            </a:r>
          </a:p>
          <a:p>
            <a:pPr eaLnBrk="1" hangingPunct="1"/>
            <a:r>
              <a:rPr lang="en-US" sz="2800" dirty="0" smtClean="0"/>
              <a:t>He became famous </a:t>
            </a:r>
          </a:p>
          <a:p>
            <a:pPr eaLnBrk="1" hangingPunct="1">
              <a:buFont typeface="Wingdings" charset="2"/>
              <a:buNone/>
            </a:pPr>
            <a:r>
              <a:rPr lang="en-US" sz="2800" dirty="0" smtClean="0"/>
              <a:t>   for his </a:t>
            </a:r>
            <a:r>
              <a:rPr lang="en-US" sz="2800" dirty="0" err="1" smtClean="0"/>
              <a:t>Madonnas</a:t>
            </a:r>
            <a:r>
              <a:rPr lang="en-US" sz="2800" dirty="0" smtClean="0"/>
              <a:t> </a:t>
            </a:r>
          </a:p>
          <a:p>
            <a:pPr eaLnBrk="1" hangingPunct="1">
              <a:buFont typeface="Wingdings" charset="2"/>
              <a:buNone/>
            </a:pPr>
            <a:r>
              <a:rPr lang="en-US" sz="2800" dirty="0" smtClean="0"/>
              <a:t>(</a:t>
            </a:r>
            <a:r>
              <a:rPr lang="en-US" sz="2800" dirty="0" err="1" smtClean="0"/>
              <a:t>Madonnas</a:t>
            </a:r>
            <a:r>
              <a:rPr lang="en-US" sz="2800" dirty="0" smtClean="0"/>
              <a:t> are images</a:t>
            </a:r>
          </a:p>
          <a:p>
            <a:pPr eaLnBrk="1" hangingPunct="1">
              <a:buFont typeface="Wingdings" charset="2"/>
              <a:buNone/>
            </a:pPr>
            <a:r>
              <a:rPr lang="en-US" sz="2800" dirty="0" smtClean="0"/>
              <a:t> of the </a:t>
            </a:r>
            <a:r>
              <a:rPr lang="en-US" sz="2800" dirty="0" err="1" smtClean="0"/>
              <a:t>Virgina</a:t>
            </a:r>
            <a:r>
              <a:rPr lang="en-US" sz="2800" dirty="0" smtClean="0"/>
              <a:t> Mary)</a:t>
            </a:r>
          </a:p>
          <a:p>
            <a:pPr eaLnBrk="1" hangingPunct="1">
              <a:buFont typeface="Wingdings" charset="2"/>
              <a:buNone/>
            </a:pPr>
            <a:endParaRPr lang="en-US" dirty="0" smtClean="0"/>
          </a:p>
        </p:txBody>
      </p:sp>
      <p:pic>
        <p:nvPicPr>
          <p:cNvPr id="28676" name="Picture 5" descr="Sistine_Madonna_rapha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40386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0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Algerian" pitchFamily="82" charset="0"/>
              </a:rPr>
              <a:t>Classical Art</a:t>
            </a:r>
            <a:endParaRPr lang="en-US" sz="44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Classical Period lasted from 500 BC to 500 CE</a:t>
            </a:r>
          </a:p>
          <a:p>
            <a:r>
              <a:rPr lang="en-US" sz="2800" dirty="0" smtClean="0"/>
              <a:t>Classical art was characterized by:</a:t>
            </a:r>
          </a:p>
          <a:p>
            <a:pPr lvl="1"/>
            <a:r>
              <a:rPr lang="en-US" sz="2800" dirty="0" smtClean="0"/>
              <a:t>Figures were lifelike, but sometimes idealized</a:t>
            </a:r>
          </a:p>
          <a:p>
            <a:pPr lvl="1"/>
            <a:r>
              <a:rPr lang="en-US" sz="2800" dirty="0" smtClean="0"/>
              <a:t>Figures were nude or draped in togas</a:t>
            </a:r>
          </a:p>
          <a:p>
            <a:pPr lvl="1"/>
            <a:r>
              <a:rPr lang="en-US" sz="2800" dirty="0" smtClean="0"/>
              <a:t>Bodies looked like they were in action</a:t>
            </a:r>
          </a:p>
          <a:p>
            <a:pPr lvl="1"/>
            <a:r>
              <a:rPr lang="en-US" sz="2800" dirty="0" smtClean="0"/>
              <a:t>Faces were calm and had little emotion</a:t>
            </a:r>
          </a:p>
          <a:p>
            <a:pPr lvl="1"/>
            <a:r>
              <a:rPr lang="en-US" sz="2800" dirty="0" smtClean="0"/>
              <a:t>Scenes showed either heroic figures or people doing everyday tasks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503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latin typeface="Algerian" pitchFamily="82" charset="0"/>
              </a:rPr>
              <a:t>Michelangelo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He was a painter, poet, architect, and a highly skilled sculptor.</a:t>
            </a:r>
          </a:p>
          <a:p>
            <a:pPr eaLnBrk="1" hangingPunct="1"/>
            <a:r>
              <a:rPr lang="en-US" sz="2800" dirty="0" smtClean="0"/>
              <a:t>He painted the Sistine Chapel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29700" name="Picture 7" descr="Bs-Pie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828800"/>
            <a:ext cx="4194175" cy="4167188"/>
          </a:xfrm>
          <a:noFill/>
        </p:spPr>
      </p:pic>
    </p:spTree>
    <p:extLst>
      <p:ext uri="{BB962C8B-B14F-4D97-AF65-F5344CB8AC3E}">
        <p14:creationId xmlns:p14="http://schemas.microsoft.com/office/powerpoint/2010/main" val="307085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Algerian" pitchFamily="82" charset="0"/>
              </a:rPr>
              <a:t>Michelangelo</a:t>
            </a:r>
            <a:br>
              <a:rPr lang="en-US" sz="4000" dirty="0">
                <a:latin typeface="Algerian" pitchFamily="82" charset="0"/>
              </a:rPr>
            </a:br>
            <a:r>
              <a:rPr lang="en-US" sz="4000" dirty="0">
                <a:latin typeface="Algerian" pitchFamily="82" charset="0"/>
              </a:rPr>
              <a:t>The Sistine Chapel</a:t>
            </a:r>
          </a:p>
        </p:txBody>
      </p:sp>
      <p:pic>
        <p:nvPicPr>
          <p:cNvPr id="26629" name="Picture 5" descr="The Last Judgmen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9600"/>
            <a:ext cx="3419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Michelangelo. The Creation of Adam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6324600" cy="289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99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latin typeface="Algerian" pitchFamily="82" charset="0"/>
              </a:rPr>
              <a:t>Leonardo Da Vinci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Known as the “Renaissance Man”, he was a highly skilled painter, engineer, architect, mathematician, scientist, and philosopher.</a:t>
            </a:r>
          </a:p>
        </p:txBody>
      </p:sp>
      <p:pic>
        <p:nvPicPr>
          <p:cNvPr id="31748" name="Picture 5" descr="vitruvi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80" r="-3180"/>
          <a:stretch>
            <a:fillRect/>
          </a:stretch>
        </p:blipFill>
        <p:spPr>
          <a:noFill/>
        </p:spPr>
      </p:pic>
    </p:spTree>
    <p:extLst>
      <p:ext uri="{BB962C8B-B14F-4D97-AF65-F5344CB8AC3E}">
        <p14:creationId xmlns:p14="http://schemas.microsoft.com/office/powerpoint/2010/main" val="17070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Da Vinci’s The Last Supper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charset="2"/>
              <a:buNone/>
            </a:pPr>
            <a:endParaRPr lang="en-US" smtClean="0"/>
          </a:p>
        </p:txBody>
      </p:sp>
      <p:pic>
        <p:nvPicPr>
          <p:cNvPr id="32772" name="Picture 5" descr="The Last Supper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3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latin typeface="Algerian" pitchFamily="82" charset="0"/>
              </a:rPr>
              <a:t>Rembrandt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Northern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800" dirty="0" smtClean="0"/>
              <a:t>Renaissance Man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He painted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800" dirty="0" smtClean="0"/>
              <a:t>realistic scenes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800" dirty="0" smtClean="0"/>
              <a:t>with the use of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800" dirty="0" smtClean="0"/>
              <a:t>light and shade</a:t>
            </a:r>
            <a:r>
              <a:rPr lang="en-US" sz="22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2200" dirty="0" smtClean="0"/>
          </a:p>
        </p:txBody>
      </p:sp>
      <p:pic>
        <p:nvPicPr>
          <p:cNvPr id="33796" name="Picture 7" descr="rembran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52600"/>
            <a:ext cx="51911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39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Stop and Reflect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Which painter do you like the best? Why</a:t>
            </a:r>
          </a:p>
          <a:p>
            <a:r>
              <a:rPr lang="en-US" sz="3200" dirty="0" smtClean="0"/>
              <a:t>In what ways were all 4 painters similar?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121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antherfile.uwm.edu/prec/www/course/mythology/0100/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523877" cy="529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12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lgerian" pitchFamily="82" charset="0"/>
              </a:rPr>
              <a:t>Medieval Art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95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Medieval Period lasted from 500 to 1300</a:t>
            </a:r>
          </a:p>
          <a:p>
            <a:r>
              <a:rPr lang="en-US" sz="2800" dirty="0" smtClean="0"/>
              <a:t>Medieval Art was characterized by:</a:t>
            </a:r>
          </a:p>
          <a:p>
            <a:pPr lvl="1"/>
            <a:r>
              <a:rPr lang="en-US" sz="2400" dirty="0" smtClean="0"/>
              <a:t>Most art was religious</a:t>
            </a:r>
          </a:p>
          <a:p>
            <a:pPr lvl="1"/>
            <a:r>
              <a:rPr lang="en-US" sz="2400" dirty="0" smtClean="0"/>
              <a:t>Important figures in paintings were larger than other parts of the painting</a:t>
            </a:r>
          </a:p>
          <a:p>
            <a:pPr lvl="1"/>
            <a:r>
              <a:rPr lang="en-US" sz="2400" dirty="0" smtClean="0"/>
              <a:t>Figures were often stiff and lacked movement</a:t>
            </a:r>
          </a:p>
          <a:p>
            <a:pPr lvl="1"/>
            <a:r>
              <a:rPr lang="en-US" sz="2400" dirty="0" smtClean="0"/>
              <a:t>Faces were serious and lacked emotion</a:t>
            </a:r>
          </a:p>
          <a:p>
            <a:pPr lvl="1"/>
            <a:r>
              <a:rPr lang="en-US" sz="2400" dirty="0" smtClean="0"/>
              <a:t>Paintings were flat and lacked depth</a:t>
            </a:r>
          </a:p>
          <a:p>
            <a:pPr lvl="1"/>
            <a:r>
              <a:rPr lang="en-US" sz="2400" dirty="0" smtClean="0"/>
              <a:t>Paint colors were bright</a:t>
            </a:r>
          </a:p>
          <a:p>
            <a:pPr lvl="1"/>
            <a:r>
              <a:rPr lang="en-US" sz="2400" dirty="0" smtClean="0"/>
              <a:t>Backgrounds were mostly one color- often gold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10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e/ed/Meister_aus_Tahull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4962525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4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lgerian" pitchFamily="82" charset="0"/>
              </a:rPr>
              <a:t>Renaissance Art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The Renaissance period lasted from 1300-1600</a:t>
            </a:r>
          </a:p>
          <a:p>
            <a:r>
              <a:rPr lang="en-US" sz="3000" dirty="0" smtClean="0"/>
              <a:t>Renaissance art was characterized by:</a:t>
            </a:r>
          </a:p>
          <a:p>
            <a:pPr lvl="1"/>
            <a:r>
              <a:rPr lang="en-US" sz="2400" dirty="0" smtClean="0"/>
              <a:t>Art showed religious AND non-religious scenes</a:t>
            </a:r>
          </a:p>
          <a:p>
            <a:pPr lvl="1"/>
            <a:r>
              <a:rPr lang="en-US" sz="2400" dirty="0" smtClean="0"/>
              <a:t>Art reflected an interest in nature</a:t>
            </a:r>
          </a:p>
          <a:p>
            <a:pPr lvl="1"/>
            <a:r>
              <a:rPr lang="en-US" sz="2400" dirty="0" smtClean="0"/>
              <a:t>Figures were lifelike</a:t>
            </a:r>
          </a:p>
          <a:p>
            <a:pPr lvl="1"/>
            <a:r>
              <a:rPr lang="en-US" sz="2400" dirty="0" smtClean="0"/>
              <a:t>Bodies were active</a:t>
            </a:r>
          </a:p>
          <a:p>
            <a:pPr lvl="1"/>
            <a:r>
              <a:rPr lang="en-US" sz="2400" dirty="0" smtClean="0"/>
              <a:t>Faces expressed what people were thinking</a:t>
            </a:r>
          </a:p>
          <a:p>
            <a:pPr lvl="1"/>
            <a:r>
              <a:rPr lang="en-US" sz="2400" dirty="0" smtClean="0"/>
              <a:t>Colors were shown to represent light and shading</a:t>
            </a:r>
          </a:p>
          <a:p>
            <a:pPr lvl="1"/>
            <a:r>
              <a:rPr lang="en-US" sz="2400" dirty="0" smtClean="0"/>
              <a:t>Paintings were often symmetrical or balanced</a:t>
            </a:r>
          </a:p>
          <a:p>
            <a:pPr lvl="1"/>
            <a:r>
              <a:rPr lang="en-US" sz="2400" dirty="0" smtClean="0"/>
              <a:t>Backgrounds showed perspective and depth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50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historians.org/pubs/free/mcclymer/images/examples/Veronese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48" y="609600"/>
            <a:ext cx="8671052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26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1589</TotalTime>
  <Words>524</Words>
  <Application>Microsoft Office PowerPoint</Application>
  <PresentationFormat>On-screen Show (4:3)</PresentationFormat>
  <Paragraphs>127</Paragraphs>
  <Slides>45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Horizon</vt:lpstr>
      <vt:lpstr>Renaissance Art</vt:lpstr>
      <vt:lpstr>Renaissance Art</vt:lpstr>
      <vt:lpstr>Art Comparison</vt:lpstr>
      <vt:lpstr>Classical Art</vt:lpstr>
      <vt:lpstr>PowerPoint Presentation</vt:lpstr>
      <vt:lpstr>Medieval Art</vt:lpstr>
      <vt:lpstr>PowerPoint Presentation</vt:lpstr>
      <vt:lpstr>Renaissance Art</vt:lpstr>
      <vt:lpstr>PowerPoint Presentation</vt:lpstr>
      <vt:lpstr>Can you classify these paintings?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Stop and Think</vt:lpstr>
      <vt:lpstr>Four Geniuses of the  Renaissance Art</vt:lpstr>
      <vt:lpstr>Raphael</vt:lpstr>
      <vt:lpstr>Michelangelo</vt:lpstr>
      <vt:lpstr>Michelangelo The Sistine Chapel</vt:lpstr>
      <vt:lpstr>Leonardo Da Vinci</vt:lpstr>
      <vt:lpstr>Da Vinci’s The Last Supper</vt:lpstr>
      <vt:lpstr>Rembrandt</vt:lpstr>
      <vt:lpstr>Stop and Reflect</vt:lpstr>
    </vt:vector>
  </TitlesOfParts>
  <Company>TMAPCHS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Renaissance Art</dc:title>
  <dc:creator>Annie Wyss</dc:creator>
  <cp:lastModifiedBy>Naomi Gamoran</cp:lastModifiedBy>
  <cp:revision>18</cp:revision>
  <dcterms:created xsi:type="dcterms:W3CDTF">2012-02-21T19:06:24Z</dcterms:created>
  <dcterms:modified xsi:type="dcterms:W3CDTF">2015-02-24T22:33:38Z</dcterms:modified>
</cp:coreProperties>
</file>