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notesMasterIdLst>
    <p:notesMasterId r:id="rId24"/>
  </p:notesMasterIdLst>
  <p:sldIdLst>
    <p:sldId id="256" r:id="rId2"/>
    <p:sldId id="257" r:id="rId3"/>
    <p:sldId id="258" r:id="rId4"/>
    <p:sldId id="262" r:id="rId5"/>
    <p:sldId id="261" r:id="rId6"/>
    <p:sldId id="259" r:id="rId7"/>
    <p:sldId id="263" r:id="rId8"/>
    <p:sldId id="264" r:id="rId9"/>
    <p:sldId id="265" r:id="rId10"/>
    <p:sldId id="272" r:id="rId11"/>
    <p:sldId id="273" r:id="rId12"/>
    <p:sldId id="266" r:id="rId13"/>
    <p:sldId id="267" r:id="rId14"/>
    <p:sldId id="274" r:id="rId15"/>
    <p:sldId id="269" r:id="rId16"/>
    <p:sldId id="271" r:id="rId17"/>
    <p:sldId id="270" r:id="rId18"/>
    <p:sldId id="275" r:id="rId19"/>
    <p:sldId id="276" r:id="rId20"/>
    <p:sldId id="278" r:id="rId21"/>
    <p:sldId id="279" r:id="rId22"/>
    <p:sldId id="27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67054" autoAdjust="0"/>
  </p:normalViewPr>
  <p:slideViewPr>
    <p:cSldViewPr snapToGrid="0">
      <p:cViewPr varScale="1">
        <p:scale>
          <a:sx n="43" d="100"/>
          <a:sy n="43" d="100"/>
        </p:scale>
        <p:origin x="6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EAC8CD-492D-455E-B1C7-EBEA4184DC48}" type="datetimeFigureOut">
              <a:rPr lang="en-US" smtClean="0"/>
              <a:t>11/3/2015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AD622DD-372B-451A-B417-5ED6601FCBA1}" type="slidenum">
              <a:rPr lang="en-US" smtClean="0"/>
              <a:t>‹#›</a:t>
            </a:fld>
            <a:endParaRPr lang="en-US"/>
          </a:p>
        </p:txBody>
      </p:sp>
    </p:spTree>
    <p:extLst>
      <p:ext uri="{BB962C8B-B14F-4D97-AF65-F5344CB8AC3E}">
        <p14:creationId xmlns:p14="http://schemas.microsoft.com/office/powerpoint/2010/main" val="371866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622DD-372B-451A-B417-5ED6601FCBA1}" type="slidenum">
              <a:rPr lang="en-US" smtClean="0"/>
              <a:t>1</a:t>
            </a:fld>
            <a:endParaRPr lang="en-US"/>
          </a:p>
        </p:txBody>
      </p:sp>
    </p:spTree>
    <p:extLst>
      <p:ext uri="{BB962C8B-B14F-4D97-AF65-F5344CB8AC3E}">
        <p14:creationId xmlns:p14="http://schemas.microsoft.com/office/powerpoint/2010/main" val="285270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622DD-372B-451A-B417-5ED6601FCBA1}" type="slidenum">
              <a:rPr lang="en-US" smtClean="0"/>
              <a:t>16</a:t>
            </a:fld>
            <a:endParaRPr lang="en-US"/>
          </a:p>
        </p:txBody>
      </p:sp>
    </p:spTree>
    <p:extLst>
      <p:ext uri="{BB962C8B-B14F-4D97-AF65-F5344CB8AC3E}">
        <p14:creationId xmlns:p14="http://schemas.microsoft.com/office/powerpoint/2010/main" val="317257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622DD-372B-451A-B417-5ED6601FCBA1}" type="slidenum">
              <a:rPr lang="en-US" smtClean="0"/>
              <a:t>17</a:t>
            </a:fld>
            <a:endParaRPr lang="en-US"/>
          </a:p>
        </p:txBody>
      </p:sp>
    </p:spTree>
    <p:extLst>
      <p:ext uri="{BB962C8B-B14F-4D97-AF65-F5344CB8AC3E}">
        <p14:creationId xmlns:p14="http://schemas.microsoft.com/office/powerpoint/2010/main" val="290787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59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16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36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382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2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11/3/2015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37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11/3/2015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95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11/3/2015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617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11/3/2015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4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11/3/2015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59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11/3/2015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88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11/3/2015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7186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realhistoryww.com/world_history/ancient/Images_Olmec/Not_inca_1.jpg"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astrobioloblog.files.wordpress.com/2011/02/apclypt9.jpg" TargetMode="External"/><Relationship Id="rId5" Type="http://schemas.openxmlformats.org/officeDocument/2006/relationships/image" Target="../media/image3.jpeg"/><Relationship Id="rId4" Type="http://schemas.openxmlformats.org/officeDocument/2006/relationships/image" Target="http://myhistro-content.s3.amazonaws.com/event/67025/1_large.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history.com/topics/maya/videos/the-maya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BwNeDyCJADc5M&amp;tbnid=j7BDpSlsy8cvvM:&amp;ved=0CAUQjRw&amp;url=http%3A%2F%2Fwww.natgeocreative.com%2Fngs%2Fphotography%2Fsearch%2Fcomp-view%2Findex.jsf%3Fxsys%3DSE%26id%3D22446&amp;ei=xO14Uoz7Baeo2gXe9oHICQ&amp;bvm=bv.55980276,d.cWc&amp;psig=AFQjCNFwHw_9iTMXQDsuGoQ1uTM5zE7cDQ&amp;ust=1383743207882914"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AFuM6oXKnTiVQM&amp;tbnid=gdVm23yucNrqeM:&amp;ved=0CAUQjRw&amp;url=http%3A%2F%2Fghostowndoc.blogspot.com%2F2011%2F09%2Fancient-glory-of-tenochtitlan.html&amp;ei=nu14UvDfIOPb2AXL1oHoBQ&amp;bvm=bv.55980276,d.cWc&amp;psig=AFQjCNFwHw_9iTMXQDsuGoQ1uTM5zE7cDQ&amp;ust=1383743207882914"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docid=dKP5T86135idwM&amp;tbnid=22UydlPZMlWJnM:&amp;ved=0CAUQjRw&amp;url=http%3A%2F%2Fwww.delange.org%2FTemMayor%2FTemMayor.htm&amp;ei=f-14Uoy3N-TA2gXZo4GgCA&amp;bvm=bv.55980276,d.cWc&amp;psig=AFQjCNFwHw_9iTMXQDsuGoQ1uTM5zE7cDQ&amp;ust=138374320788291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Mesoamerica Notes</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myhistro-content.s3.amazonaws.com/event/67025/1_large.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813" y="23813"/>
            <a:ext cx="3503368" cy="263332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http://astrobioloblog.files.wordpress.com/2011/02/apclypt9.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527181" y="23813"/>
            <a:ext cx="3228975" cy="21526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realhistoryww.com/world_history/ancient/Images_Olmec/Not_inca_1.jp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814341" y="0"/>
            <a:ext cx="2305050" cy="1838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62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Jot Mayan numbers</a:t>
            </a:r>
            <a:endParaRPr lang="en-US" dirty="0"/>
          </a:p>
        </p:txBody>
      </p:sp>
      <p:sp>
        <p:nvSpPr>
          <p:cNvPr id="3" name="Content Placeholder 2"/>
          <p:cNvSpPr>
            <a:spLocks noGrp="1"/>
          </p:cNvSpPr>
          <p:nvPr>
            <p:ph idx="1"/>
          </p:nvPr>
        </p:nvSpPr>
        <p:spPr/>
        <p:txBody>
          <a:bodyPr>
            <a:normAutofit/>
          </a:bodyPr>
          <a:lstStyle/>
          <a:p>
            <a:r>
              <a:rPr lang="en-US" sz="2800" dirty="0" smtClean="0"/>
              <a:t>Underneath the table, write these numbers in Mayan math:</a:t>
            </a:r>
          </a:p>
          <a:p>
            <a:pPr>
              <a:buFont typeface="Arial" panose="020B0604020202020204" pitchFamily="34" charset="0"/>
              <a:buChar char="•"/>
            </a:pPr>
            <a:r>
              <a:rPr lang="en-US" sz="2800" b="1" dirty="0" smtClean="0"/>
              <a:t> 7</a:t>
            </a:r>
          </a:p>
          <a:p>
            <a:pPr lvl="0">
              <a:buFont typeface="Arial" panose="020B0604020202020204" pitchFamily="34" charset="0"/>
              <a:buChar char="•"/>
            </a:pPr>
            <a:r>
              <a:rPr lang="en-US" sz="2800" b="1" dirty="0" smtClean="0"/>
              <a:t> 0</a:t>
            </a:r>
          </a:p>
          <a:p>
            <a:pPr lvl="0">
              <a:buFont typeface="Arial" panose="020B0604020202020204" pitchFamily="34" charset="0"/>
              <a:buChar char="•"/>
            </a:pPr>
            <a:r>
              <a:rPr lang="en-US" sz="2800" b="1" dirty="0" smtClean="0"/>
              <a:t>14</a:t>
            </a:r>
          </a:p>
          <a:p>
            <a:pPr lvl="0"/>
            <a:endParaRPr lang="en-US" sz="2800" b="1" dirty="0" smtClean="0"/>
          </a:p>
          <a:p>
            <a:pPr lvl="0"/>
            <a:endParaRPr lang="en-US" sz="2800" dirty="0"/>
          </a:p>
        </p:txBody>
      </p:sp>
      <p:pic>
        <p:nvPicPr>
          <p:cNvPr id="4" name="Picture 2" descr="Mayan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640" y="2357716"/>
            <a:ext cx="3420385" cy="394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5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and Jot Mayan </a:t>
            </a:r>
            <a:r>
              <a:rPr lang="en-US" dirty="0" smtClean="0"/>
              <a:t>Math!</a:t>
            </a:r>
            <a:endParaRPr lang="en-US" dirty="0"/>
          </a:p>
        </p:txBody>
      </p:sp>
      <p:sp>
        <p:nvSpPr>
          <p:cNvPr id="3" name="Content Placeholder 2"/>
          <p:cNvSpPr>
            <a:spLocks noGrp="1"/>
          </p:cNvSpPr>
          <p:nvPr>
            <p:ph idx="1"/>
          </p:nvPr>
        </p:nvSpPr>
        <p:spPr>
          <a:xfrm>
            <a:off x="247973" y="1845734"/>
            <a:ext cx="11747715" cy="4023360"/>
          </a:xfrm>
        </p:spPr>
        <p:txBody>
          <a:bodyPr/>
          <a:lstStyle/>
          <a:p>
            <a:r>
              <a:rPr lang="en-US" sz="2800" b="1" dirty="0" smtClean="0"/>
              <a:t>Underneath the table, complete the </a:t>
            </a:r>
            <a:r>
              <a:rPr lang="en-US" sz="2800" b="1" dirty="0"/>
              <a:t>following problems and write the answer in </a:t>
            </a:r>
            <a:r>
              <a:rPr lang="en-US" sz="2800" b="1" dirty="0" smtClean="0"/>
              <a:t>Mayan numbers.</a:t>
            </a:r>
          </a:p>
          <a:p>
            <a:endParaRPr lang="en-US" dirty="0" smtClean="0"/>
          </a:p>
          <a:p>
            <a:r>
              <a:rPr lang="en-US" dirty="0" smtClean="0"/>
              <a:t>1. </a:t>
            </a:r>
          </a:p>
          <a:p>
            <a:endParaRPr lang="en-US" dirty="0"/>
          </a:p>
          <a:p>
            <a:r>
              <a:rPr lang="en-US" dirty="0" smtClean="0"/>
              <a:t>2. </a:t>
            </a:r>
          </a:p>
          <a:p>
            <a:endParaRPr lang="en-US" dirty="0"/>
          </a:p>
          <a:p>
            <a:r>
              <a:rPr lang="en-US" dirty="0" smtClean="0"/>
              <a:t>3. </a:t>
            </a:r>
            <a:endParaRPr lang="en-US" dirty="0"/>
          </a:p>
        </p:txBody>
      </p:sp>
      <p:pic>
        <p:nvPicPr>
          <p:cNvPr id="9" name="Picture 8" descr="8"/>
          <p:cNvPicPr/>
          <p:nvPr/>
        </p:nvPicPr>
        <p:blipFill>
          <a:blip r:embed="rId2">
            <a:extLst>
              <a:ext uri="{28A0092B-C50C-407E-A947-70E740481C1C}">
                <a14:useLocalDpi xmlns:a14="http://schemas.microsoft.com/office/drawing/2010/main" val="0"/>
              </a:ext>
            </a:extLst>
          </a:blip>
          <a:srcRect/>
          <a:stretch>
            <a:fillRect/>
          </a:stretch>
        </p:blipFill>
        <p:spPr bwMode="auto">
          <a:xfrm>
            <a:off x="840104" y="3115583"/>
            <a:ext cx="657709" cy="565830"/>
          </a:xfrm>
          <a:prstGeom prst="rect">
            <a:avLst/>
          </a:prstGeom>
          <a:noFill/>
          <a:ln>
            <a:noFill/>
          </a:ln>
        </p:spPr>
      </p:pic>
      <p:sp>
        <p:nvSpPr>
          <p:cNvPr id="7" name="TextBox 6"/>
          <p:cNvSpPr txBox="1"/>
          <p:nvPr/>
        </p:nvSpPr>
        <p:spPr>
          <a:xfrm>
            <a:off x="1487837" y="3244333"/>
            <a:ext cx="458750" cy="461665"/>
          </a:xfrm>
          <a:prstGeom prst="rect">
            <a:avLst/>
          </a:prstGeom>
          <a:noFill/>
        </p:spPr>
        <p:txBody>
          <a:bodyPr wrap="square" rtlCol="0">
            <a:spAutoFit/>
          </a:bodyPr>
          <a:lstStyle/>
          <a:p>
            <a:r>
              <a:rPr lang="en-US" sz="2400" b="1" dirty="0" smtClean="0"/>
              <a:t>+</a:t>
            </a:r>
            <a:endParaRPr lang="en-US" sz="2400" b="1" dirty="0"/>
          </a:p>
        </p:txBody>
      </p:sp>
      <p:pic>
        <p:nvPicPr>
          <p:cNvPr id="11" name="Picture 10" descr="1"/>
          <p:cNvPicPr/>
          <p:nvPr/>
        </p:nvPicPr>
        <p:blipFill>
          <a:blip r:embed="rId3">
            <a:extLst>
              <a:ext uri="{28A0092B-C50C-407E-A947-70E740481C1C}">
                <a14:useLocalDpi xmlns:a14="http://schemas.microsoft.com/office/drawing/2010/main" val="0"/>
              </a:ext>
            </a:extLst>
          </a:blip>
          <a:srcRect/>
          <a:stretch>
            <a:fillRect/>
          </a:stretch>
        </p:blipFill>
        <p:spPr bwMode="auto">
          <a:xfrm>
            <a:off x="1794315" y="2995335"/>
            <a:ext cx="627777" cy="686077"/>
          </a:xfrm>
          <a:prstGeom prst="rect">
            <a:avLst/>
          </a:prstGeom>
          <a:noFill/>
          <a:ln>
            <a:noFill/>
          </a:ln>
        </p:spPr>
      </p:pic>
      <p:sp>
        <p:nvSpPr>
          <p:cNvPr id="12" name="TextBox 11"/>
          <p:cNvSpPr txBox="1"/>
          <p:nvPr/>
        </p:nvSpPr>
        <p:spPr>
          <a:xfrm>
            <a:off x="2192719" y="3244333"/>
            <a:ext cx="458750" cy="461665"/>
          </a:xfrm>
          <a:prstGeom prst="rect">
            <a:avLst/>
          </a:prstGeom>
          <a:noFill/>
        </p:spPr>
        <p:txBody>
          <a:bodyPr wrap="square" rtlCol="0">
            <a:spAutoFit/>
          </a:bodyPr>
          <a:lstStyle/>
          <a:p>
            <a:r>
              <a:rPr lang="en-US" sz="2400" b="1" dirty="0"/>
              <a:t>=</a:t>
            </a:r>
          </a:p>
        </p:txBody>
      </p:sp>
      <p:pic>
        <p:nvPicPr>
          <p:cNvPr id="13" name="Picture 12" descr="4"/>
          <p:cNvPicPr/>
          <p:nvPr/>
        </p:nvPicPr>
        <p:blipFill>
          <a:blip r:embed="rId4">
            <a:extLst>
              <a:ext uri="{28A0092B-C50C-407E-A947-70E740481C1C}">
                <a14:useLocalDpi xmlns:a14="http://schemas.microsoft.com/office/drawing/2010/main" val="0"/>
              </a:ext>
            </a:extLst>
          </a:blip>
          <a:srcRect/>
          <a:stretch>
            <a:fillRect/>
          </a:stretch>
        </p:blipFill>
        <p:spPr bwMode="auto">
          <a:xfrm>
            <a:off x="737526" y="3973572"/>
            <a:ext cx="616929" cy="579699"/>
          </a:xfrm>
          <a:prstGeom prst="rect">
            <a:avLst/>
          </a:prstGeom>
          <a:noFill/>
          <a:ln>
            <a:noFill/>
          </a:ln>
        </p:spPr>
      </p:pic>
      <p:sp>
        <p:nvSpPr>
          <p:cNvPr id="15" name="TextBox 14"/>
          <p:cNvSpPr txBox="1"/>
          <p:nvPr/>
        </p:nvSpPr>
        <p:spPr>
          <a:xfrm>
            <a:off x="1335566" y="4074472"/>
            <a:ext cx="458750" cy="461665"/>
          </a:xfrm>
          <a:prstGeom prst="rect">
            <a:avLst/>
          </a:prstGeom>
          <a:noFill/>
        </p:spPr>
        <p:txBody>
          <a:bodyPr wrap="square" rtlCol="0">
            <a:spAutoFit/>
          </a:bodyPr>
          <a:lstStyle/>
          <a:p>
            <a:r>
              <a:rPr lang="en-US" sz="2400" b="1" dirty="0" smtClean="0"/>
              <a:t>+</a:t>
            </a:r>
            <a:endParaRPr lang="en-US" sz="2400" b="1" dirty="0"/>
          </a:p>
        </p:txBody>
      </p:sp>
      <p:pic>
        <p:nvPicPr>
          <p:cNvPr id="16" name="Picture 15" descr="13"/>
          <p:cNvPicPr/>
          <p:nvPr/>
        </p:nvPicPr>
        <p:blipFill>
          <a:blip r:embed="rId5">
            <a:extLst>
              <a:ext uri="{28A0092B-C50C-407E-A947-70E740481C1C}">
                <a14:useLocalDpi xmlns:a14="http://schemas.microsoft.com/office/drawing/2010/main" val="0"/>
              </a:ext>
            </a:extLst>
          </a:blip>
          <a:srcRect/>
          <a:stretch>
            <a:fillRect/>
          </a:stretch>
        </p:blipFill>
        <p:spPr bwMode="auto">
          <a:xfrm>
            <a:off x="1775426" y="3973572"/>
            <a:ext cx="646667" cy="605726"/>
          </a:xfrm>
          <a:prstGeom prst="rect">
            <a:avLst/>
          </a:prstGeom>
          <a:noFill/>
          <a:ln>
            <a:noFill/>
          </a:ln>
        </p:spPr>
      </p:pic>
      <p:sp>
        <p:nvSpPr>
          <p:cNvPr id="17" name="TextBox 16"/>
          <p:cNvSpPr txBox="1"/>
          <p:nvPr/>
        </p:nvSpPr>
        <p:spPr>
          <a:xfrm>
            <a:off x="2392356" y="4074472"/>
            <a:ext cx="458750" cy="461665"/>
          </a:xfrm>
          <a:prstGeom prst="rect">
            <a:avLst/>
          </a:prstGeom>
          <a:noFill/>
        </p:spPr>
        <p:txBody>
          <a:bodyPr wrap="square" rtlCol="0">
            <a:spAutoFit/>
          </a:bodyPr>
          <a:lstStyle/>
          <a:p>
            <a:r>
              <a:rPr lang="en-US" sz="2400" b="1" dirty="0"/>
              <a:t>=</a:t>
            </a:r>
          </a:p>
        </p:txBody>
      </p:sp>
      <p:pic>
        <p:nvPicPr>
          <p:cNvPr id="18" name="Picture 17" descr="19"/>
          <p:cNvPicPr/>
          <p:nvPr/>
        </p:nvPicPr>
        <p:blipFill>
          <a:blip r:embed="rId6">
            <a:extLst>
              <a:ext uri="{28A0092B-C50C-407E-A947-70E740481C1C}">
                <a14:useLocalDpi xmlns:a14="http://schemas.microsoft.com/office/drawing/2010/main" val="0"/>
              </a:ext>
            </a:extLst>
          </a:blip>
          <a:srcRect/>
          <a:stretch>
            <a:fillRect/>
          </a:stretch>
        </p:blipFill>
        <p:spPr bwMode="auto">
          <a:xfrm>
            <a:off x="840105" y="4920305"/>
            <a:ext cx="647732" cy="596785"/>
          </a:xfrm>
          <a:prstGeom prst="rect">
            <a:avLst/>
          </a:prstGeom>
          <a:noFill/>
          <a:ln>
            <a:noFill/>
          </a:ln>
        </p:spPr>
      </p:pic>
      <p:sp>
        <p:nvSpPr>
          <p:cNvPr id="19" name="TextBox 18"/>
          <p:cNvSpPr txBox="1"/>
          <p:nvPr/>
        </p:nvSpPr>
        <p:spPr>
          <a:xfrm>
            <a:off x="1497814" y="4828296"/>
            <a:ext cx="458750" cy="584775"/>
          </a:xfrm>
          <a:prstGeom prst="rect">
            <a:avLst/>
          </a:prstGeom>
          <a:noFill/>
        </p:spPr>
        <p:txBody>
          <a:bodyPr wrap="square" rtlCol="0">
            <a:spAutoFit/>
          </a:bodyPr>
          <a:lstStyle/>
          <a:p>
            <a:r>
              <a:rPr lang="en-US" sz="3200" b="1" dirty="0"/>
              <a:t>-</a:t>
            </a:r>
            <a:endParaRPr lang="en-US" sz="2400" b="1" dirty="0"/>
          </a:p>
        </p:txBody>
      </p:sp>
      <p:pic>
        <p:nvPicPr>
          <p:cNvPr id="20" name="Picture 19" descr="13"/>
          <p:cNvPicPr/>
          <p:nvPr/>
        </p:nvPicPr>
        <p:blipFill>
          <a:blip r:embed="rId5">
            <a:extLst>
              <a:ext uri="{28A0092B-C50C-407E-A947-70E740481C1C}">
                <a14:useLocalDpi xmlns:a14="http://schemas.microsoft.com/office/drawing/2010/main" val="0"/>
              </a:ext>
            </a:extLst>
          </a:blip>
          <a:srcRect/>
          <a:stretch>
            <a:fillRect/>
          </a:stretch>
        </p:blipFill>
        <p:spPr bwMode="auto">
          <a:xfrm>
            <a:off x="1794316" y="4904611"/>
            <a:ext cx="627778" cy="637211"/>
          </a:xfrm>
          <a:prstGeom prst="rect">
            <a:avLst/>
          </a:prstGeom>
          <a:noFill/>
          <a:ln>
            <a:noFill/>
          </a:ln>
        </p:spPr>
      </p:pic>
      <p:sp>
        <p:nvSpPr>
          <p:cNvPr id="21" name="TextBox 20"/>
          <p:cNvSpPr txBox="1"/>
          <p:nvPr/>
        </p:nvSpPr>
        <p:spPr>
          <a:xfrm>
            <a:off x="2422094" y="4941005"/>
            <a:ext cx="478704" cy="523220"/>
          </a:xfrm>
          <a:prstGeom prst="rect">
            <a:avLst/>
          </a:prstGeom>
          <a:noFill/>
        </p:spPr>
        <p:txBody>
          <a:bodyPr wrap="square" rtlCol="0">
            <a:spAutoFit/>
          </a:bodyPr>
          <a:lstStyle/>
          <a:p>
            <a:r>
              <a:rPr lang="en-US" sz="2800" b="1" dirty="0"/>
              <a:t>=</a:t>
            </a:r>
            <a:endParaRPr lang="en-US" sz="2400" b="1" dirty="0"/>
          </a:p>
        </p:txBody>
      </p:sp>
      <p:pic>
        <p:nvPicPr>
          <p:cNvPr id="22" name="Picture 2" descr="Mayannumbe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7640" y="2357716"/>
            <a:ext cx="3420385" cy="394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5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Maya decline?</a:t>
            </a:r>
            <a:endParaRPr lang="en-US" dirty="0"/>
          </a:p>
        </p:txBody>
      </p:sp>
      <p:sp>
        <p:nvSpPr>
          <p:cNvPr id="3" name="Content Placeholder 2"/>
          <p:cNvSpPr>
            <a:spLocks noGrp="1"/>
          </p:cNvSpPr>
          <p:nvPr>
            <p:ph idx="1"/>
          </p:nvPr>
        </p:nvSpPr>
        <p:spPr/>
        <p:txBody>
          <a:bodyPr/>
          <a:lstStyle/>
          <a:p>
            <a:r>
              <a:rPr lang="en-US" sz="3200" dirty="0"/>
              <a:t>The cause of Maya decline is unknown but scholars have theories</a:t>
            </a:r>
          </a:p>
          <a:p>
            <a:pPr lvl="1"/>
            <a:r>
              <a:rPr lang="en-US" sz="2800" dirty="0"/>
              <a:t>Environmental damage due to overuse of natural resources</a:t>
            </a:r>
          </a:p>
          <a:p>
            <a:pPr lvl="1"/>
            <a:r>
              <a:rPr lang="en-US" sz="2800" dirty="0"/>
              <a:t>Warfare over competition for land that destroyed crops</a:t>
            </a:r>
          </a:p>
          <a:p>
            <a:pPr lvl="1"/>
            <a:r>
              <a:rPr lang="en-US" sz="2800" dirty="0"/>
              <a:t>Abuse of power by kings causing rebellions</a:t>
            </a:r>
          </a:p>
          <a:p>
            <a:endParaRPr lang="en-US" dirty="0"/>
          </a:p>
        </p:txBody>
      </p:sp>
    </p:spTree>
    <p:extLst>
      <p:ext uri="{BB962C8B-B14F-4D97-AF65-F5344CB8AC3E}">
        <p14:creationId xmlns:p14="http://schemas.microsoft.com/office/powerpoint/2010/main" val="278814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Jot</a:t>
            </a:r>
            <a:endParaRPr lang="en-US" dirty="0"/>
          </a:p>
        </p:txBody>
      </p:sp>
      <p:sp>
        <p:nvSpPr>
          <p:cNvPr id="3" name="Content Placeholder 2"/>
          <p:cNvSpPr>
            <a:spLocks noGrp="1"/>
          </p:cNvSpPr>
          <p:nvPr>
            <p:ph idx="1"/>
          </p:nvPr>
        </p:nvSpPr>
        <p:spPr/>
        <p:txBody>
          <a:bodyPr/>
          <a:lstStyle/>
          <a:p>
            <a:pPr marL="0" indent="0">
              <a:buNone/>
            </a:pPr>
            <a:r>
              <a:rPr lang="en-US" dirty="0" smtClean="0"/>
              <a:t>In the table in your notes, jot down at least 3 achievements the Maya made and 2 facts about their decline.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hlinkClick r:id="rId2"/>
              </a:rPr>
              <a:t>Maya Decline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3309256"/>
              </p:ext>
            </p:extLst>
          </p:nvPr>
        </p:nvGraphicFramePr>
        <p:xfrm>
          <a:off x="2062480" y="2440886"/>
          <a:ext cx="8128000" cy="2808845"/>
        </p:xfrm>
        <a:graphic>
          <a:graphicData uri="http://schemas.openxmlformats.org/drawingml/2006/table">
            <a:tbl>
              <a:tblPr firstRow="1" bandRow="1">
                <a:tableStyleId>{5C22544A-7EE6-4342-B048-85BDC9FD1C3A}</a:tableStyleId>
              </a:tblPr>
              <a:tblGrid>
                <a:gridCol w="4064000"/>
                <a:gridCol w="4064000"/>
              </a:tblGrid>
              <a:tr h="465030">
                <a:tc>
                  <a:txBody>
                    <a:bodyPr/>
                    <a:lstStyle/>
                    <a:p>
                      <a:pPr algn="ctr"/>
                      <a:r>
                        <a:rPr lang="en-US" dirty="0" smtClean="0">
                          <a:solidFill>
                            <a:schemeClr val="tx1"/>
                          </a:solidFill>
                        </a:rPr>
                        <a:t>Mayan</a:t>
                      </a:r>
                      <a:r>
                        <a:rPr lang="en-US" baseline="0" dirty="0" smtClean="0">
                          <a:solidFill>
                            <a:schemeClr val="tx1"/>
                          </a:solidFill>
                        </a:rPr>
                        <a:t> Achievements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Mayan Decline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43815">
                <a:tc>
                  <a:txBody>
                    <a:bodyPr/>
                    <a:lstStyle/>
                    <a:p>
                      <a:r>
                        <a:rPr lang="en-US" dirty="0" smtClean="0">
                          <a:solidFill>
                            <a:schemeClr val="tx1"/>
                          </a:solidFill>
                        </a:rPr>
                        <a:t>1.</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2.</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2.</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61992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Jot</a:t>
            </a:r>
            <a:endParaRPr lang="en-US" dirty="0"/>
          </a:p>
        </p:txBody>
      </p:sp>
      <p:sp>
        <p:nvSpPr>
          <p:cNvPr id="3" name="Content Placeholder 2"/>
          <p:cNvSpPr>
            <a:spLocks noGrp="1"/>
          </p:cNvSpPr>
          <p:nvPr>
            <p:ph idx="1"/>
          </p:nvPr>
        </p:nvSpPr>
        <p:spPr>
          <a:xfrm>
            <a:off x="216976" y="1845734"/>
            <a:ext cx="11747716" cy="4023360"/>
          </a:xfrm>
        </p:spPr>
        <p:txBody>
          <a:bodyPr>
            <a:normAutofit/>
          </a:bodyPr>
          <a:lstStyle/>
          <a:p>
            <a:r>
              <a:rPr lang="en-US" sz="4000" dirty="0"/>
              <a:t>Underneath the table</a:t>
            </a:r>
            <a:r>
              <a:rPr lang="en-US" sz="4000" dirty="0" smtClean="0"/>
              <a:t>, respond to the following prompt. </a:t>
            </a:r>
          </a:p>
          <a:p>
            <a:r>
              <a:rPr lang="en-US" sz="4000" b="1" dirty="0" smtClean="0"/>
              <a:t>Out of the 3 civilizations we have studied so far (Islamic Empire, West African Kingdoms, Maya), which was the most advanced, and why? </a:t>
            </a:r>
          </a:p>
          <a:p>
            <a:r>
              <a:rPr lang="en-US" sz="4000" dirty="0" smtClean="0"/>
              <a:t>Use at least 3 pieces of evidence to support your claim.</a:t>
            </a:r>
            <a:endParaRPr lang="en-US" sz="4000" dirty="0"/>
          </a:p>
        </p:txBody>
      </p:sp>
    </p:spTree>
    <p:extLst>
      <p:ext uri="{BB962C8B-B14F-4D97-AF65-F5344CB8AC3E}">
        <p14:creationId xmlns:p14="http://schemas.microsoft.com/office/powerpoint/2010/main" val="259205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Pachacuti</a:t>
            </a:r>
            <a:r>
              <a:rPr lang="en-US" dirty="0" smtClean="0"/>
              <a:t> video</a:t>
            </a:r>
            <a:endParaRPr lang="en-US" dirty="0"/>
          </a:p>
        </p:txBody>
      </p:sp>
      <p:sp>
        <p:nvSpPr>
          <p:cNvPr id="3" name="Content Placeholder 2"/>
          <p:cNvSpPr>
            <a:spLocks noGrp="1"/>
          </p:cNvSpPr>
          <p:nvPr>
            <p:ph idx="1"/>
          </p:nvPr>
        </p:nvSpPr>
        <p:spPr/>
        <p:txBody>
          <a:bodyPr/>
          <a:lstStyle/>
          <a:p>
            <a:r>
              <a:rPr lang="en-US" dirty="0"/>
              <a:t>https://vimeo.com/50650169</a:t>
            </a:r>
          </a:p>
        </p:txBody>
      </p:sp>
    </p:spTree>
    <p:extLst>
      <p:ext uri="{BB962C8B-B14F-4D97-AF65-F5344CB8AC3E}">
        <p14:creationId xmlns:p14="http://schemas.microsoft.com/office/powerpoint/2010/main" val="824137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68218760"/>
              </p:ext>
            </p:extLst>
          </p:nvPr>
        </p:nvGraphicFramePr>
        <p:xfrm>
          <a:off x="530941" y="0"/>
          <a:ext cx="10503852" cy="7044690"/>
        </p:xfrm>
        <a:graphic>
          <a:graphicData uri="http://schemas.openxmlformats.org/drawingml/2006/table">
            <a:tbl>
              <a:tblPr firstRow="1" firstCol="1" bandRow="1">
                <a:tableStyleId>{5940675A-B579-460E-94D1-54222C63F5DA}</a:tableStyleId>
              </a:tblPr>
              <a:tblGrid>
                <a:gridCol w="3271692"/>
                <a:gridCol w="2602294"/>
                <a:gridCol w="4629866"/>
              </a:tblGrid>
              <a:tr h="1279776">
                <a:tc>
                  <a:txBody>
                    <a:bodyPr/>
                    <a:lstStyle/>
                    <a:p>
                      <a:pPr marL="0" marR="0" algn="l">
                        <a:lnSpc>
                          <a:spcPct val="107000"/>
                        </a:lnSpc>
                        <a:spcBef>
                          <a:spcPts val="0"/>
                        </a:spcBef>
                        <a:spcAft>
                          <a:spcPts val="0"/>
                        </a:spcAft>
                      </a:pP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Chaitali</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India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r>
                        <a:rPr lang="en-US" sz="4400" dirty="0" err="1">
                          <a:effectLst/>
                        </a:rPr>
                        <a:t>Ta’Nya</a:t>
                      </a:r>
                      <a:endParaRPr lang="en-US" sz="1100" dirty="0">
                        <a:effectLst/>
                      </a:endParaRPr>
                    </a:p>
                    <a:p>
                      <a:pPr marL="0" marR="0" algn="l">
                        <a:lnSpc>
                          <a:spcPct val="107000"/>
                        </a:lnSpc>
                        <a:spcBef>
                          <a:spcPts val="0"/>
                        </a:spcBef>
                        <a:spcAft>
                          <a:spcPts val="0"/>
                        </a:spcAft>
                      </a:pPr>
                      <a:r>
                        <a:rPr lang="en-US" sz="4400" dirty="0">
                          <a:effectLst/>
                        </a:rPr>
                        <a:t>Nyla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err="1" smtClean="0">
                          <a:effectLst/>
                        </a:rPr>
                        <a:t>Ymani</a:t>
                      </a:r>
                      <a:endParaRPr lang="en-US" sz="1400" dirty="0" smtClean="0">
                        <a:effectLst/>
                      </a:endParaRPr>
                    </a:p>
                    <a:p>
                      <a:pPr marL="0" marR="0" algn="l">
                        <a:lnSpc>
                          <a:spcPct val="107000"/>
                        </a:lnSpc>
                        <a:spcBef>
                          <a:spcPts val="0"/>
                        </a:spcBef>
                        <a:spcAft>
                          <a:spcPts val="0"/>
                        </a:spcAft>
                      </a:pPr>
                      <a:r>
                        <a:rPr lang="en-US" sz="3600" dirty="0" smtClean="0">
                          <a:effectLst/>
                        </a:rPr>
                        <a:t>Victoria</a:t>
                      </a:r>
                      <a:endParaRPr lang="en-US" sz="1400" dirty="0" smtClean="0">
                        <a:effectLst/>
                      </a:endParaRPr>
                    </a:p>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r>
              <a:tr h="1569994">
                <a:tc>
                  <a:txBody>
                    <a:bodyPr/>
                    <a:lstStyle/>
                    <a:p>
                      <a:pPr marL="0" marR="0" algn="l">
                        <a:lnSpc>
                          <a:spcPct val="107000"/>
                        </a:lnSpc>
                        <a:spcBef>
                          <a:spcPts val="0"/>
                        </a:spcBef>
                        <a:spcAft>
                          <a:spcPts val="0"/>
                        </a:spcAft>
                      </a:pPr>
                      <a:r>
                        <a:rPr lang="en-US" sz="3600" dirty="0" err="1">
                          <a:effectLst/>
                        </a:rPr>
                        <a:t>Dontel</a:t>
                      </a:r>
                      <a:endParaRPr lang="en-US" sz="1000" dirty="0">
                        <a:effectLst/>
                      </a:endParaRPr>
                    </a:p>
                    <a:p>
                      <a:pPr marL="0" marR="0" algn="l">
                        <a:lnSpc>
                          <a:spcPct val="107000"/>
                        </a:lnSpc>
                        <a:spcBef>
                          <a:spcPts val="0"/>
                        </a:spcBef>
                        <a:spcAft>
                          <a:spcPts val="0"/>
                        </a:spcAft>
                      </a:pPr>
                      <a:r>
                        <a:rPr lang="en-US" sz="3600" dirty="0">
                          <a:effectLst/>
                        </a:rPr>
                        <a:t>Ramsey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a:effectLst/>
                        </a:rPr>
                        <a:t>Kemon</a:t>
                      </a:r>
                      <a:endParaRPr lang="en-US" sz="1000" dirty="0">
                        <a:effectLst/>
                      </a:endParaRPr>
                    </a:p>
                    <a:p>
                      <a:pPr marL="0" marR="0" algn="l">
                        <a:lnSpc>
                          <a:spcPct val="107000"/>
                        </a:lnSpc>
                        <a:spcBef>
                          <a:spcPts val="0"/>
                        </a:spcBef>
                        <a:spcAft>
                          <a:spcPts val="0"/>
                        </a:spcAft>
                      </a:pPr>
                      <a:r>
                        <a:rPr lang="en-US" sz="3600" dirty="0">
                          <a:effectLst/>
                        </a:rPr>
                        <a:t>Jordan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r>
                        <a:rPr lang="en-US" sz="3200" dirty="0" err="1" smtClean="0">
                          <a:effectLst/>
                        </a:rPr>
                        <a:t>Rodjane</a:t>
                      </a:r>
                      <a:endParaRPr lang="en-US" sz="1200" dirty="0" smtClean="0">
                        <a:effectLst/>
                      </a:endParaRPr>
                    </a:p>
                    <a:p>
                      <a:pPr marL="0" marR="0" algn="l">
                        <a:lnSpc>
                          <a:spcPct val="107000"/>
                        </a:lnSpc>
                        <a:spcBef>
                          <a:spcPts val="0"/>
                        </a:spcBef>
                        <a:spcAft>
                          <a:spcPts val="0"/>
                        </a:spcAft>
                      </a:pPr>
                      <a:r>
                        <a:rPr lang="en-US" sz="3200" dirty="0" smtClean="0">
                          <a:effectLst/>
                        </a:rPr>
                        <a:t>Destiny</a:t>
                      </a:r>
                      <a:endParaRPr lang="en-US" sz="1200" dirty="0" smtClean="0">
                        <a:effectLst/>
                      </a:endParaRPr>
                    </a:p>
                    <a:p>
                      <a:pPr marL="0" marR="0" algn="l">
                        <a:lnSpc>
                          <a:spcPct val="107000"/>
                        </a:lnSpc>
                        <a:spcBef>
                          <a:spcPts val="0"/>
                        </a:spcBef>
                        <a:spcAft>
                          <a:spcPts val="0"/>
                        </a:spcAft>
                      </a:pPr>
                      <a:r>
                        <a:rPr lang="en-US" sz="3200" dirty="0" smtClean="0">
                          <a:effectLst/>
                        </a:rPr>
                        <a:t>Wesley</a:t>
                      </a:r>
                      <a:endParaRPr lang="en-US" sz="1200" dirty="0" smtClean="0">
                        <a:effectLst/>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r>
              <a:tr h="1094038">
                <a:tc>
                  <a:txBody>
                    <a:bodyPr/>
                    <a:lstStyle/>
                    <a:p>
                      <a:pPr marL="0" marR="0" algn="l">
                        <a:lnSpc>
                          <a:spcPct val="107000"/>
                        </a:lnSpc>
                        <a:spcBef>
                          <a:spcPts val="0"/>
                        </a:spcBef>
                        <a:spcAft>
                          <a:spcPts val="0"/>
                        </a:spcAft>
                      </a:pPr>
                      <a:r>
                        <a:rPr lang="en-US" sz="3600" dirty="0">
                          <a:effectLst/>
                        </a:rPr>
                        <a:t>Jasmine</a:t>
                      </a:r>
                      <a:endParaRPr lang="en-US" sz="1000" dirty="0">
                        <a:effectLst/>
                      </a:endParaRPr>
                    </a:p>
                    <a:p>
                      <a:pPr marL="0" marR="0" algn="l">
                        <a:lnSpc>
                          <a:spcPct val="107000"/>
                        </a:lnSpc>
                        <a:spcBef>
                          <a:spcPts val="0"/>
                        </a:spcBef>
                        <a:spcAft>
                          <a:spcPts val="0"/>
                        </a:spcAft>
                      </a:pPr>
                      <a:r>
                        <a:rPr lang="en-US" sz="3600" dirty="0">
                          <a:effectLst/>
                        </a:rPr>
                        <a:t>Patricia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r>
                        <a:rPr lang="en-US" sz="3600" dirty="0">
                          <a:effectLst/>
                        </a:rPr>
                        <a:t>Amiya</a:t>
                      </a:r>
                      <a:endParaRPr lang="en-US" sz="1000" dirty="0">
                        <a:effectLst/>
                      </a:endParaRPr>
                    </a:p>
                    <a:p>
                      <a:pPr marL="0" marR="0" algn="l">
                        <a:lnSpc>
                          <a:spcPct val="107000"/>
                        </a:lnSpc>
                        <a:spcBef>
                          <a:spcPts val="0"/>
                        </a:spcBef>
                        <a:spcAft>
                          <a:spcPts val="0"/>
                        </a:spcAft>
                      </a:pPr>
                      <a:r>
                        <a:rPr lang="en-US" sz="3600" dirty="0">
                          <a:effectLst/>
                        </a:rPr>
                        <a:t>Kelvin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200" dirty="0" smtClean="0">
                          <a:effectLst/>
                        </a:rPr>
                        <a:t>Jack </a:t>
                      </a:r>
                    </a:p>
                    <a:p>
                      <a:pPr marL="0" marR="0" algn="l">
                        <a:lnSpc>
                          <a:spcPct val="107000"/>
                        </a:lnSpc>
                        <a:spcBef>
                          <a:spcPts val="0"/>
                        </a:spcBef>
                        <a:spcAft>
                          <a:spcPts val="0"/>
                        </a:spcAft>
                      </a:pPr>
                      <a:r>
                        <a:rPr lang="en-US" sz="3200" dirty="0" smtClean="0">
                          <a:effectLst/>
                        </a:rPr>
                        <a:t>Taylor</a:t>
                      </a: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r>
              <a:tr h="1212998">
                <a:tc>
                  <a:txBody>
                    <a:bodyPr/>
                    <a:lstStyle/>
                    <a:p>
                      <a:pPr marL="0" marR="0" algn="l">
                        <a:lnSpc>
                          <a:spcPct val="107000"/>
                        </a:lnSpc>
                        <a:spcBef>
                          <a:spcPts val="0"/>
                        </a:spcBef>
                        <a:spcAft>
                          <a:spcPts val="0"/>
                        </a:spcAft>
                      </a:pPr>
                      <a:r>
                        <a:rPr lang="en-US" sz="3600" dirty="0" err="1">
                          <a:effectLst/>
                        </a:rPr>
                        <a:t>Khameron</a:t>
                      </a:r>
                      <a:endParaRPr lang="en-US" sz="1000" dirty="0">
                        <a:effectLst/>
                      </a:endParaRPr>
                    </a:p>
                    <a:p>
                      <a:pPr marL="0" marR="0" algn="l">
                        <a:lnSpc>
                          <a:spcPct val="107000"/>
                        </a:lnSpc>
                        <a:spcBef>
                          <a:spcPts val="0"/>
                        </a:spcBef>
                        <a:spcAft>
                          <a:spcPts val="0"/>
                        </a:spcAft>
                      </a:pPr>
                      <a:r>
                        <a:rPr lang="en-US" sz="3600" dirty="0" err="1">
                          <a:effectLst/>
                        </a:rPr>
                        <a:t>Jaquia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smtClean="0">
                          <a:effectLst/>
                        </a:rPr>
                        <a:t>Ezra</a:t>
                      </a:r>
                      <a:endParaRPr lang="en-US" sz="1000" dirty="0" smtClean="0">
                        <a:effectLst/>
                      </a:endParaRPr>
                    </a:p>
                    <a:p>
                      <a:pPr marL="0" marR="0" algn="l">
                        <a:lnSpc>
                          <a:spcPct val="107000"/>
                        </a:lnSpc>
                        <a:spcBef>
                          <a:spcPts val="0"/>
                        </a:spcBef>
                        <a:spcAft>
                          <a:spcPts val="0"/>
                        </a:spcAft>
                      </a:pPr>
                      <a:r>
                        <a:rPr lang="en-US" sz="3600" dirty="0" smtClean="0">
                          <a:effectLst/>
                        </a:rPr>
                        <a:t>Sacha</a:t>
                      </a:r>
                    </a:p>
                  </a:txBody>
                  <a:tcPr marL="20734" marR="20734" marT="0" marB="0">
                    <a:solidFill>
                      <a:schemeClr val="bg2"/>
                    </a:solidFill>
                  </a:tcPr>
                </a:tc>
                <a:tc>
                  <a:txBody>
                    <a:bodyPr/>
                    <a:lstStyle/>
                    <a:p>
                      <a:pPr marL="0" marR="0" algn="l">
                        <a:lnSpc>
                          <a:spcPct val="107000"/>
                        </a:lnSpc>
                        <a:spcBef>
                          <a:spcPts val="0"/>
                        </a:spcBef>
                        <a:spcAft>
                          <a:spcPts val="0"/>
                        </a:spcAft>
                      </a:pPr>
                      <a:r>
                        <a:rPr lang="en-US" sz="3600" dirty="0" err="1" smtClean="0">
                          <a:effectLst/>
                        </a:rPr>
                        <a:t>Jayquan</a:t>
                      </a:r>
                      <a:endParaRPr lang="en-US" sz="1400" dirty="0" smtClean="0">
                        <a:effectLst/>
                      </a:endParaRPr>
                    </a:p>
                    <a:p>
                      <a:pPr marL="0" marR="0" algn="l">
                        <a:lnSpc>
                          <a:spcPct val="107000"/>
                        </a:lnSpc>
                        <a:spcBef>
                          <a:spcPts val="0"/>
                        </a:spcBef>
                        <a:spcAft>
                          <a:spcPts val="0"/>
                        </a:spcAft>
                      </a:pPr>
                      <a:r>
                        <a:rPr lang="en-US" sz="3600" dirty="0" smtClean="0">
                          <a:effectLst/>
                        </a:rPr>
                        <a:t>Kennya</a:t>
                      </a:r>
                      <a:endParaRPr lang="en-US" sz="1400" dirty="0" smtClean="0">
                        <a:effectLst/>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r>
              <a:tr h="1212998">
                <a:tc>
                  <a:txBody>
                    <a:bodyPr/>
                    <a:lstStyle/>
                    <a:p>
                      <a:pPr marL="0" marR="0" algn="l">
                        <a:lnSpc>
                          <a:spcPct val="107000"/>
                        </a:lnSpc>
                        <a:spcBef>
                          <a:spcPts val="0"/>
                        </a:spcBef>
                        <a:spcAft>
                          <a:spcPts val="0"/>
                        </a:spcAft>
                      </a:pPr>
                      <a:r>
                        <a:rPr lang="en-US" sz="1000" dirty="0" smtClean="0">
                          <a:effectLst/>
                        </a:rPr>
                        <a:t> </a:t>
                      </a:r>
                      <a:r>
                        <a:rPr lang="en-US" sz="3600" dirty="0" err="1" smtClean="0">
                          <a:effectLst/>
                        </a:rPr>
                        <a:t>MarQuinn</a:t>
                      </a:r>
                      <a:r>
                        <a:rPr lang="en-US" sz="3600" dirty="0" smtClean="0">
                          <a:effectLst/>
                        </a:rPr>
                        <a:t> </a:t>
                      </a:r>
                    </a:p>
                    <a:p>
                      <a:pPr marL="0" marR="0" algn="l">
                        <a:lnSpc>
                          <a:spcPct val="107000"/>
                        </a:lnSpc>
                        <a:spcBef>
                          <a:spcPts val="0"/>
                        </a:spcBef>
                        <a:spcAft>
                          <a:spcPts val="0"/>
                        </a:spcAft>
                      </a:pPr>
                      <a:r>
                        <a:rPr lang="en-US" sz="3600" dirty="0" smtClean="0">
                          <a:effectLst/>
                        </a:rPr>
                        <a:t>Michael</a:t>
                      </a:r>
                      <a:endParaRPr lang="en-US" sz="1400" dirty="0" smtClean="0">
                        <a:effectLst/>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tc>
                <a:tc>
                  <a:txBody>
                    <a:bodyPr/>
                    <a:lstStyle/>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tc>
              </a:tr>
            </a:tbl>
          </a:graphicData>
        </a:graphic>
      </p:graphicFrame>
    </p:spTree>
    <p:extLst>
      <p:ext uri="{BB962C8B-B14F-4D97-AF65-F5344CB8AC3E}">
        <p14:creationId xmlns:p14="http://schemas.microsoft.com/office/powerpoint/2010/main" val="3800335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3866167"/>
              </p:ext>
            </p:extLst>
          </p:nvPr>
        </p:nvGraphicFramePr>
        <p:xfrm>
          <a:off x="530941" y="0"/>
          <a:ext cx="10503852" cy="6647793"/>
        </p:xfrm>
        <a:graphic>
          <a:graphicData uri="http://schemas.openxmlformats.org/drawingml/2006/table">
            <a:tbl>
              <a:tblPr firstRow="1" firstCol="1" bandRow="1">
                <a:tableStyleId>{5940675A-B579-460E-94D1-54222C63F5DA}</a:tableStyleId>
              </a:tblPr>
              <a:tblGrid>
                <a:gridCol w="3271692"/>
                <a:gridCol w="2602294"/>
                <a:gridCol w="4629866"/>
              </a:tblGrid>
              <a:tr h="1279776">
                <a:tc>
                  <a:txBody>
                    <a:bodyPr/>
                    <a:lstStyle/>
                    <a:p>
                      <a:pPr marL="0" marR="0" algn="l">
                        <a:lnSpc>
                          <a:spcPct val="107000"/>
                        </a:lnSpc>
                        <a:spcBef>
                          <a:spcPts val="0"/>
                        </a:spcBef>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Miracle</a:t>
                      </a:r>
                    </a:p>
                    <a:p>
                      <a:pPr marL="0" marR="0" algn="l">
                        <a:lnSpc>
                          <a:spcPct val="107000"/>
                        </a:lnSpc>
                        <a:spcBef>
                          <a:spcPts val="0"/>
                        </a:spcBef>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Zainab</a:t>
                      </a:r>
                    </a:p>
                  </a:txBody>
                  <a:tcPr marL="114300" marR="114300" marT="0" marB="0">
                    <a:solidFill>
                      <a:schemeClr val="bg2"/>
                    </a:solidFill>
                  </a:tcPr>
                </a:tc>
                <a:tc>
                  <a:txBody>
                    <a:bodyPr/>
                    <a:lstStyle/>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Kayla</a:t>
                      </a:r>
                      <a:br>
                        <a:rPr lang="en-US" sz="36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Destiny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smtClean="0">
                          <a:effectLst/>
                        </a:rPr>
                        <a:t>Lillie </a:t>
                      </a:r>
                    </a:p>
                    <a:p>
                      <a:pPr marL="0" marR="0" algn="l">
                        <a:lnSpc>
                          <a:spcPct val="107000"/>
                        </a:lnSpc>
                        <a:spcBef>
                          <a:spcPts val="0"/>
                        </a:spcBef>
                        <a:spcAft>
                          <a:spcPts val="0"/>
                        </a:spcAft>
                      </a:pPr>
                      <a:r>
                        <a:rPr lang="en-US" sz="3600" dirty="0" smtClean="0">
                          <a:effectLst/>
                        </a:rPr>
                        <a:t>David</a:t>
                      </a:r>
                      <a:endParaRPr lang="en-US" sz="1400" dirty="0" smtClean="0">
                        <a:effectLst/>
                      </a:endParaRPr>
                    </a:p>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r>
              <a:tr h="1569994">
                <a:tc>
                  <a:txBody>
                    <a:bodyPr/>
                    <a:lstStyle/>
                    <a:p>
                      <a:pPr marL="0" marR="0" algn="l">
                        <a:lnSpc>
                          <a:spcPct val="107000"/>
                        </a:lnSpc>
                        <a:spcBef>
                          <a:spcPts val="0"/>
                        </a:spcBef>
                        <a:spcAft>
                          <a:spcPts val="0"/>
                        </a:spcAft>
                      </a:pPr>
                      <a:r>
                        <a:rPr lang="en-US" sz="3600" dirty="0" err="1" smtClean="0">
                          <a:effectLst/>
                        </a:rPr>
                        <a:t>Jovon</a:t>
                      </a:r>
                      <a:endParaRPr lang="en-US" sz="3600" dirty="0" smtClean="0">
                        <a:effectLst/>
                      </a:endParaRPr>
                    </a:p>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Corey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smtClean="0">
                          <a:effectLst/>
                          <a:latin typeface="+mn-lt"/>
                          <a:ea typeface="+mn-ea"/>
                          <a:cs typeface="+mn-cs"/>
                        </a:rPr>
                        <a:t>Steven</a:t>
                      </a:r>
                    </a:p>
                    <a:p>
                      <a:pPr marL="0" marR="0" algn="l">
                        <a:lnSpc>
                          <a:spcPct val="107000"/>
                        </a:lnSpc>
                        <a:spcBef>
                          <a:spcPts val="0"/>
                        </a:spcBef>
                        <a:spcAft>
                          <a:spcPts val="0"/>
                        </a:spcAft>
                      </a:pPr>
                      <a:r>
                        <a:rPr lang="en-US" sz="3600" dirty="0" smtClean="0">
                          <a:effectLst/>
                          <a:latin typeface="+mn-lt"/>
                          <a:ea typeface="+mn-ea"/>
                          <a:cs typeface="+mn-cs"/>
                        </a:rPr>
                        <a:t>Elijah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Trevon</a:t>
                      </a:r>
                    </a:p>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Anthony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r>
              <a:tr h="1094038">
                <a:tc>
                  <a:txBody>
                    <a:bodyPr/>
                    <a:lstStyle/>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Jayden</a:t>
                      </a:r>
                      <a:r>
                        <a:rPr lang="en-US" sz="3600"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3600" baseline="0" dirty="0" err="1" smtClean="0">
                          <a:effectLst/>
                          <a:latin typeface="Calibri" panose="020F0502020204030204" pitchFamily="34" charset="0"/>
                          <a:ea typeface="Calibri" panose="020F0502020204030204" pitchFamily="34" charset="0"/>
                          <a:cs typeface="Times New Roman" panose="02020603050405020304" pitchFamily="18" charset="0"/>
                        </a:rPr>
                        <a:t>Kahlyl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Derrick</a:t>
                      </a:r>
                    </a:p>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Samuel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Cahlyl</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Tyrell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r>
              <a:tr h="1212998">
                <a:tc>
                  <a:txBody>
                    <a:bodyPr/>
                    <a:lstStyle/>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Dante</a:t>
                      </a:r>
                    </a:p>
                    <a:p>
                      <a:pPr marL="0" marR="0" algn="l">
                        <a:lnSpc>
                          <a:spcPct val="107000"/>
                        </a:lnSpc>
                        <a:spcBef>
                          <a:spcPts val="0"/>
                        </a:spcBef>
                        <a:spcAft>
                          <a:spcPts val="0"/>
                        </a:spcAft>
                      </a:pP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Tyranae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c>
                  <a:txBody>
                    <a:bodyPr/>
                    <a:lstStyle/>
                    <a:p>
                      <a:pPr marL="0" marR="0" algn="l">
                        <a:lnSpc>
                          <a:spcPct val="107000"/>
                        </a:lnSpc>
                        <a:spcBef>
                          <a:spcPts val="0"/>
                        </a:spcBef>
                        <a:spcAft>
                          <a:spcPts val="0"/>
                        </a:spcAft>
                      </a:pPr>
                      <a:r>
                        <a:rPr lang="en-US" sz="3600" dirty="0" err="1" smtClean="0">
                          <a:effectLst/>
                          <a:latin typeface="Calibri" panose="020F0502020204030204" pitchFamily="34" charset="0"/>
                          <a:ea typeface="Calibri" panose="020F0502020204030204" pitchFamily="34" charset="0"/>
                          <a:cs typeface="Times New Roman" panose="02020603050405020304" pitchFamily="18" charset="0"/>
                        </a:rPr>
                        <a:t>Jodian</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Korea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rgbClr val="FFFF99"/>
                    </a:solidFill>
                  </a:tcPr>
                </a:tc>
              </a:tr>
              <a:tr h="1212998">
                <a:tc>
                  <a:txBody>
                    <a:bodyPr/>
                    <a:lstStyle/>
                    <a:p>
                      <a:pPr marL="0" marR="0" algn="l">
                        <a:lnSpc>
                          <a:spcPct val="107000"/>
                        </a:lnSpc>
                        <a:spcBef>
                          <a:spcPts val="0"/>
                        </a:spcBef>
                        <a:spcAft>
                          <a:spcPts val="0"/>
                        </a:spcAft>
                      </a:pPr>
                      <a:r>
                        <a:rPr lang="en-US" sz="1000" dirty="0" smtClean="0">
                          <a:effectLst/>
                        </a:rPr>
                        <a:t> </a:t>
                      </a:r>
                      <a:r>
                        <a:rPr lang="en-US" sz="3600" dirty="0" smtClean="0">
                          <a:effectLst/>
                        </a:rPr>
                        <a:t>Kevon</a:t>
                      </a:r>
                    </a:p>
                    <a:p>
                      <a:pPr marL="0" marR="0" algn="l">
                        <a:lnSpc>
                          <a:spcPct val="107000"/>
                        </a:lnSpc>
                        <a:spcBef>
                          <a:spcPts val="0"/>
                        </a:spcBef>
                        <a:spcAft>
                          <a:spcPts val="0"/>
                        </a:spcAft>
                      </a:pPr>
                      <a:r>
                        <a:rPr lang="en-US" sz="3600" dirty="0" err="1" smtClean="0">
                          <a:effectLst/>
                        </a:rPr>
                        <a:t>Naa’Sir</a:t>
                      </a:r>
                      <a:endParaRPr lang="en-US" sz="1400" dirty="0" smtClean="0">
                        <a:effectLst/>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solidFill>
                      <a:schemeClr val="bg2"/>
                    </a:solidFill>
                  </a:tcPr>
                </a:tc>
                <a:tc>
                  <a:txBody>
                    <a:bodyPr/>
                    <a:lstStyle/>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tc>
                <a:tc>
                  <a:txBody>
                    <a:bodyPr/>
                    <a:lstStyle/>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734" marR="20734" marT="0" marB="0"/>
                </a:tc>
              </a:tr>
            </a:tbl>
          </a:graphicData>
        </a:graphic>
      </p:graphicFrame>
    </p:spTree>
    <p:extLst>
      <p:ext uri="{BB962C8B-B14F-4D97-AF65-F5344CB8AC3E}">
        <p14:creationId xmlns:p14="http://schemas.microsoft.com/office/powerpoint/2010/main" val="1485430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Aztec?</a:t>
            </a:r>
            <a:endParaRPr lang="en-US" dirty="0"/>
          </a:p>
        </p:txBody>
      </p:sp>
      <p:sp>
        <p:nvSpPr>
          <p:cNvPr id="3" name="Content Placeholder 2"/>
          <p:cNvSpPr>
            <a:spLocks noGrp="1"/>
          </p:cNvSpPr>
          <p:nvPr>
            <p:ph idx="1"/>
          </p:nvPr>
        </p:nvSpPr>
        <p:spPr/>
        <p:txBody>
          <a:bodyPr>
            <a:normAutofit/>
          </a:bodyPr>
          <a:lstStyle/>
          <a:p>
            <a:r>
              <a:rPr lang="en-US" sz="3600" dirty="0" smtClean="0"/>
              <a:t>The Aztec were a people that  lived in present-day Mexico from 1350-1519, about 300 years after the Maya.</a:t>
            </a:r>
            <a:endParaRPr lang="en-US" sz="3600" dirty="0"/>
          </a:p>
        </p:txBody>
      </p:sp>
    </p:spTree>
    <p:extLst>
      <p:ext uri="{BB962C8B-B14F-4D97-AF65-F5344CB8AC3E}">
        <p14:creationId xmlns:p14="http://schemas.microsoft.com/office/powerpoint/2010/main" val="246673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Aztec capital?</a:t>
            </a:r>
            <a:endParaRPr lang="en-US" dirty="0"/>
          </a:p>
        </p:txBody>
      </p:sp>
      <p:sp>
        <p:nvSpPr>
          <p:cNvPr id="3" name="Content Placeholder 2"/>
          <p:cNvSpPr>
            <a:spLocks noGrp="1"/>
          </p:cNvSpPr>
          <p:nvPr>
            <p:ph idx="1"/>
          </p:nvPr>
        </p:nvSpPr>
        <p:spPr>
          <a:xfrm>
            <a:off x="379141" y="1845734"/>
            <a:ext cx="11374244" cy="4023360"/>
          </a:xfrm>
        </p:spPr>
        <p:txBody>
          <a:bodyPr>
            <a:normAutofit/>
          </a:bodyPr>
          <a:lstStyle/>
          <a:p>
            <a:pPr>
              <a:buFont typeface="Arial" panose="020B0604020202020204" pitchFamily="34" charset="0"/>
              <a:buChar char="•"/>
            </a:pPr>
            <a:r>
              <a:rPr lang="en-US" sz="3200" dirty="0" smtClean="0"/>
              <a:t>The capital city of the Aztecs was </a:t>
            </a:r>
            <a:r>
              <a:rPr lang="en-US" sz="3200" b="1" dirty="0" smtClean="0"/>
              <a:t>Tenochtitlan</a:t>
            </a:r>
            <a:r>
              <a:rPr lang="en-US" sz="3200" dirty="0" smtClean="0"/>
              <a:t>. </a:t>
            </a:r>
          </a:p>
          <a:p>
            <a:pPr>
              <a:buFont typeface="Arial" panose="020B0604020202020204" pitchFamily="34" charset="0"/>
              <a:buChar char="•"/>
            </a:pPr>
            <a:r>
              <a:rPr lang="en-US" sz="3200" dirty="0" smtClean="0"/>
              <a:t>Tenochtitlan was located on an island in Lake </a:t>
            </a:r>
            <a:r>
              <a:rPr lang="en-US" sz="3200" dirty="0" err="1" smtClean="0"/>
              <a:t>Texcoco</a:t>
            </a:r>
            <a:endParaRPr lang="en-US" sz="3200" dirty="0" smtClean="0"/>
          </a:p>
          <a:p>
            <a:pPr>
              <a:buFont typeface="Arial" panose="020B0604020202020204" pitchFamily="34" charset="0"/>
              <a:buChar char="•"/>
            </a:pPr>
            <a:r>
              <a:rPr lang="en-US" altLang="en-US" sz="3200" dirty="0">
                <a:ea typeface="ＭＳ Ｐゴシック" pitchFamily="34" charset="-128"/>
              </a:rPr>
              <a:t>According to Aztec legend, the gods had told them to search for an eagle perched atop a cactus holding a snake in its beak.</a:t>
            </a:r>
          </a:p>
          <a:p>
            <a:pPr>
              <a:buFont typeface="Arial" panose="020B0604020202020204" pitchFamily="34" charset="0"/>
              <a:buChar char="•"/>
            </a:pPr>
            <a:r>
              <a:rPr lang="en-US" altLang="en-US" sz="3200" dirty="0">
                <a:ea typeface="ＭＳ Ｐゴシック" pitchFamily="34" charset="-128"/>
              </a:rPr>
              <a:t>They finally saw the sign on a swampy land </a:t>
            </a:r>
            <a:r>
              <a:rPr lang="en-US" altLang="en-US" sz="3200" dirty="0" smtClean="0">
                <a:ea typeface="ＭＳ Ｐゴシック" pitchFamily="34" charset="-128"/>
              </a:rPr>
              <a:t>Island, in Lake </a:t>
            </a:r>
            <a:r>
              <a:rPr lang="en-US" altLang="en-US" sz="3200" dirty="0" err="1">
                <a:ea typeface="ＭＳ Ｐゴシック" pitchFamily="34" charset="-128"/>
              </a:rPr>
              <a:t>Texcoco</a:t>
            </a:r>
            <a:r>
              <a:rPr lang="en-US" altLang="en-US" sz="3200" dirty="0">
                <a:ea typeface="ＭＳ Ｐゴシック" pitchFamily="34" charset="-128"/>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12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Mesoamerica mean?</a:t>
            </a:r>
            <a:endParaRPr lang="en-US" dirty="0"/>
          </a:p>
        </p:txBody>
      </p:sp>
      <p:sp>
        <p:nvSpPr>
          <p:cNvPr id="3" name="Content Placeholder 2"/>
          <p:cNvSpPr>
            <a:spLocks noGrp="1"/>
          </p:cNvSpPr>
          <p:nvPr>
            <p:ph idx="1"/>
          </p:nvPr>
        </p:nvSpPr>
        <p:spPr/>
        <p:txBody>
          <a:bodyPr/>
          <a:lstStyle/>
          <a:p>
            <a:r>
              <a:rPr lang="en-US" sz="4400" dirty="0" err="1" smtClean="0"/>
              <a:t>Meso</a:t>
            </a:r>
            <a:r>
              <a:rPr lang="en-US" sz="4400" dirty="0"/>
              <a:t> </a:t>
            </a:r>
            <a:r>
              <a:rPr lang="en-US" sz="4400" dirty="0" smtClean="0"/>
              <a:t>= middle</a:t>
            </a:r>
          </a:p>
          <a:p>
            <a:r>
              <a:rPr lang="en-US" sz="4400" dirty="0" smtClean="0"/>
              <a:t>America = North and South America</a:t>
            </a:r>
          </a:p>
          <a:p>
            <a:endParaRPr lang="en-US" sz="4400" dirty="0"/>
          </a:p>
          <a:p>
            <a:r>
              <a:rPr lang="en-US" sz="4400" dirty="0" smtClean="0"/>
              <a:t>STOP AND JOT</a:t>
            </a:r>
          </a:p>
          <a:p>
            <a:pPr lvl="1"/>
            <a:r>
              <a:rPr lang="en-US" sz="4000" dirty="0" smtClean="0"/>
              <a:t>What does Mesoamerica mean?</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9056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50379"/>
            <a:ext cx="7174391" cy="441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natgeocreative.com/comp/02/376/224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609" y="79684"/>
            <a:ext cx="6508416" cy="425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176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SLxYPy5PNXo/TVLIn75QT4I/AAAAAAAAAB0/7u-33o5DgeI/s1600/tenochtitl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66" y="195039"/>
            <a:ext cx="5399049" cy="528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delange.org/TemMayor/Dsc0035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099" y="195039"/>
            <a:ext cx="6961320" cy="522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06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visitor describes seeing Tenochtitlan</a:t>
            </a:r>
            <a:endParaRPr lang="en-US" dirty="0"/>
          </a:p>
        </p:txBody>
      </p:sp>
      <p:sp>
        <p:nvSpPr>
          <p:cNvPr id="4" name="Content Placeholder 2"/>
          <p:cNvSpPr>
            <a:spLocks noGrp="1"/>
          </p:cNvSpPr>
          <p:nvPr>
            <p:ph idx="1"/>
          </p:nvPr>
        </p:nvSpPr>
        <p:spPr>
          <a:xfrm>
            <a:off x="557561" y="1845734"/>
            <a:ext cx="11351941" cy="4023360"/>
          </a:xfrm>
        </p:spPr>
        <p:txBody>
          <a:bodyPr>
            <a:normAutofit fontScale="92500" lnSpcReduction="20000"/>
          </a:bodyPr>
          <a:lstStyle/>
          <a:p>
            <a:r>
              <a:rPr lang="en-US" altLang="en-US" sz="3900" dirty="0" smtClean="0">
                <a:ea typeface="ＭＳ Ｐゴシック" pitchFamily="34" charset="-128"/>
              </a:rPr>
              <a:t>And when we saw all those cities and villages built in the water, and other great towns on dry land, and that straight and level causeway leading to </a:t>
            </a:r>
            <a:r>
              <a:rPr lang="en-US" altLang="en-US" sz="3900" dirty="0" err="1" smtClean="0">
                <a:ea typeface="ＭＳ Ｐゴシック" pitchFamily="34" charset="-128"/>
              </a:rPr>
              <a:t>Tenochtitlán</a:t>
            </a:r>
            <a:r>
              <a:rPr lang="en-US" altLang="en-US" sz="3900" dirty="0" smtClean="0">
                <a:ea typeface="ＭＳ Ｐゴシック" pitchFamily="34" charset="-128"/>
              </a:rPr>
              <a:t>, we were astounded. These great towns and temples and buildings rising from the water, all made of stone, seemed like an enchanted vision. Indeed, some of our soldiers asked whether it was not all a dream. It was all so wonderful that I do not know how to describe this first glimpse of things never heard of, seen or dreamed of before. . .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66617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Mesoamerica located?</a:t>
            </a:r>
            <a:endParaRPr lang="en-US" dirty="0"/>
          </a:p>
        </p:txBody>
      </p:sp>
      <p:sp>
        <p:nvSpPr>
          <p:cNvPr id="3" name="Content Placeholder 2"/>
          <p:cNvSpPr>
            <a:spLocks noGrp="1"/>
          </p:cNvSpPr>
          <p:nvPr>
            <p:ph idx="1"/>
          </p:nvPr>
        </p:nvSpPr>
        <p:spPr/>
        <p:txBody>
          <a:bodyPr/>
          <a:lstStyle/>
          <a:p>
            <a:r>
              <a:rPr lang="en-US" sz="4000" dirty="0"/>
              <a:t>Mesoamerica is the region that is now Mexico and Central America. </a:t>
            </a:r>
            <a:endParaRPr lang="en-US" sz="4000" dirty="0" smtClean="0"/>
          </a:p>
          <a:p>
            <a:endParaRPr lang="en-US" sz="4400" dirty="0"/>
          </a:p>
          <a:p>
            <a:pPr marL="0" indent="0">
              <a:buNone/>
            </a:pPr>
            <a:endParaRPr lang="en-US" dirty="0"/>
          </a:p>
        </p:txBody>
      </p:sp>
    </p:spTree>
    <p:extLst>
      <p:ext uri="{BB962C8B-B14F-4D97-AF65-F5344CB8AC3E}">
        <p14:creationId xmlns:p14="http://schemas.microsoft.com/office/powerpoint/2010/main" val="374283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36775" y="228600"/>
            <a:ext cx="8153400" cy="990600"/>
          </a:xfrm>
        </p:spPr>
        <p:txBody>
          <a:bodyPr>
            <a:normAutofit/>
          </a:bodyPr>
          <a:lstStyle/>
          <a:p>
            <a:pPr marL="54864">
              <a:defRPr/>
            </a:pPr>
            <a:r>
              <a:rPr lang="en-US" smtClean="0">
                <a:solidFill>
                  <a:schemeClr val="tx2">
                    <a:tint val="100000"/>
                    <a:shade val="90000"/>
                    <a:satMod val="250000"/>
                    <a:alpha val="100000"/>
                  </a:schemeClr>
                </a:solidFill>
                <a:ea typeface="+mj-ea"/>
                <a:cs typeface="+mj-cs"/>
              </a:rPr>
              <a:t>Geography of The Americas</a:t>
            </a:r>
          </a:p>
        </p:txBody>
      </p:sp>
      <p:pic>
        <p:nvPicPr>
          <p:cNvPr id="13315" name="Content Placeholder 3" descr="americas-map.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81200" y="1066800"/>
            <a:ext cx="4572000" cy="5410200"/>
          </a:xfrm>
        </p:spPr>
      </p:pic>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057400"/>
            <a:ext cx="304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2743200" y="23622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North America</a:t>
            </a:r>
          </a:p>
        </p:txBody>
      </p:sp>
      <p:sp>
        <p:nvSpPr>
          <p:cNvPr id="13318" name="TextBox 7"/>
          <p:cNvSpPr txBox="1">
            <a:spLocks noChangeArrowheads="1"/>
          </p:cNvSpPr>
          <p:nvPr/>
        </p:nvSpPr>
        <p:spPr bwMode="auto">
          <a:xfrm>
            <a:off x="4419600" y="4724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South America</a:t>
            </a:r>
          </a:p>
        </p:txBody>
      </p:sp>
      <p:sp>
        <p:nvSpPr>
          <p:cNvPr id="13319" name="TextBox 8"/>
          <p:cNvSpPr txBox="1">
            <a:spLocks noChangeArrowheads="1"/>
          </p:cNvSpPr>
          <p:nvPr/>
        </p:nvSpPr>
        <p:spPr bwMode="auto">
          <a:xfrm>
            <a:off x="2438400" y="3276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MEXICO</a:t>
            </a:r>
          </a:p>
        </p:txBody>
      </p:sp>
      <p:sp>
        <p:nvSpPr>
          <p:cNvPr id="13320" name="TextBox 9"/>
          <p:cNvSpPr txBox="1">
            <a:spLocks noChangeArrowheads="1"/>
          </p:cNvSpPr>
          <p:nvPr/>
        </p:nvSpPr>
        <p:spPr bwMode="auto">
          <a:xfrm>
            <a:off x="4495800" y="3352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Central America</a:t>
            </a:r>
          </a:p>
        </p:txBody>
      </p:sp>
      <p:cxnSp>
        <p:nvCxnSpPr>
          <p:cNvPr id="12" name="Straight Connector 11"/>
          <p:cNvCxnSpPr>
            <a:cxnSpLocks noChangeShapeType="1"/>
          </p:cNvCxnSpPr>
          <p:nvPr/>
        </p:nvCxnSpPr>
        <p:spPr bwMode="auto">
          <a:xfrm rot="10800000" flipV="1">
            <a:off x="4038600" y="3657600"/>
            <a:ext cx="533400" cy="228600"/>
          </a:xfrm>
          <a:prstGeom prst="line">
            <a:avLst/>
          </a:prstGeom>
          <a:noFill/>
          <a:ln w="19050">
            <a:solidFill>
              <a:srgbClr val="000000"/>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2" name="Oval 1"/>
          <p:cNvSpPr/>
          <p:nvPr/>
        </p:nvSpPr>
        <p:spPr>
          <a:xfrm>
            <a:off x="2743200" y="3386138"/>
            <a:ext cx="1676400" cy="881062"/>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8"/>
          <p:cNvSpPr txBox="1">
            <a:spLocks noChangeArrowheads="1"/>
          </p:cNvSpPr>
          <p:nvPr/>
        </p:nvSpPr>
        <p:spPr bwMode="auto">
          <a:xfrm>
            <a:off x="3794984" y="4518581"/>
            <a:ext cx="1173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t>PERU</a:t>
            </a:r>
            <a:endParaRPr lang="en-US" altLang="en-US" b="1" dirty="0"/>
          </a:p>
        </p:txBody>
      </p:sp>
    </p:spTree>
    <p:extLst>
      <p:ext uri="{BB962C8B-B14F-4D97-AF65-F5344CB8AC3E}">
        <p14:creationId xmlns:p14="http://schemas.microsoft.com/office/powerpoint/2010/main" val="85531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ppt_x"/>
                                          </p:val>
                                        </p:tav>
                                        <p:tav tm="100000">
                                          <p:val>
                                            <p:strVal val="#ppt_x"/>
                                          </p:val>
                                        </p:tav>
                                      </p:tavLst>
                                    </p:anim>
                                    <p:anim calcmode="lin" valueType="num">
                                      <p:cBhvr additive="base">
                                        <p:cTn id="14"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calcmode="lin" valueType="num">
                                      <p:cBhvr additive="base">
                                        <p:cTn id="25" dur="500" fill="hold"/>
                                        <p:tgtEl>
                                          <p:spTgt spid="13320"/>
                                        </p:tgtEl>
                                        <p:attrNameLst>
                                          <p:attrName>ppt_x</p:attrName>
                                        </p:attrNameLst>
                                      </p:cBhvr>
                                      <p:tavLst>
                                        <p:tav tm="0">
                                          <p:val>
                                            <p:strVal val="#ppt_x"/>
                                          </p:val>
                                        </p:tav>
                                        <p:tav tm="100000">
                                          <p:val>
                                            <p:strVal val="#ppt_x"/>
                                          </p:val>
                                        </p:tav>
                                      </p:tavLst>
                                    </p:anim>
                                    <p:anim calcmode="lin" valueType="num">
                                      <p:cBhvr additive="base">
                                        <p:cTn id="26"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P spid="13320" grpId="0"/>
      <p:bldP spid="2"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36775" y="228600"/>
            <a:ext cx="8153400" cy="990600"/>
          </a:xfrm>
        </p:spPr>
        <p:txBody>
          <a:bodyPr/>
          <a:lstStyle/>
          <a:p>
            <a:pPr eaLnBrk="1" hangingPunct="1"/>
            <a:r>
              <a:rPr lang="en-US" altLang="en-US" smtClean="0">
                <a:ea typeface="ＭＳ Ｐゴシック" pitchFamily="34" charset="-128"/>
              </a:rPr>
              <a:t>Geography of the Americas</a:t>
            </a:r>
          </a:p>
        </p:txBody>
      </p:sp>
      <p:sp>
        <p:nvSpPr>
          <p:cNvPr id="12291" name="Content Placeholder 2"/>
          <p:cNvSpPr>
            <a:spLocks noGrp="1"/>
          </p:cNvSpPr>
          <p:nvPr>
            <p:ph sz="quarter" idx="1"/>
          </p:nvPr>
        </p:nvSpPr>
        <p:spPr>
          <a:xfrm>
            <a:off x="1921622" y="1901414"/>
            <a:ext cx="8153400" cy="4495800"/>
          </a:xfrm>
        </p:spPr>
        <p:txBody>
          <a:bodyPr>
            <a:normAutofit/>
          </a:bodyPr>
          <a:lstStyle/>
          <a:p>
            <a:pPr eaLnBrk="1" hangingPunct="1"/>
            <a:r>
              <a:rPr lang="en-US" altLang="en-US" sz="2800" dirty="0" smtClean="0">
                <a:ea typeface="ＭＳ Ｐゴシック" pitchFamily="34" charset="-128"/>
              </a:rPr>
              <a:t>On your map, label the following locations:</a:t>
            </a:r>
          </a:p>
          <a:p>
            <a:pPr lvl="1" eaLnBrk="1" hangingPunct="1"/>
            <a:r>
              <a:rPr lang="en-US" altLang="en-US" sz="2400" dirty="0" smtClean="0">
                <a:ea typeface="ＭＳ Ｐゴシック" pitchFamily="34" charset="-128"/>
              </a:rPr>
              <a:t>North America</a:t>
            </a:r>
          </a:p>
          <a:p>
            <a:pPr lvl="1" eaLnBrk="1" hangingPunct="1"/>
            <a:r>
              <a:rPr lang="en-US" altLang="en-US" sz="2400" dirty="0" smtClean="0">
                <a:ea typeface="ＭＳ Ｐゴシック" pitchFamily="34" charset="-128"/>
              </a:rPr>
              <a:t>South America</a:t>
            </a:r>
          </a:p>
          <a:p>
            <a:pPr lvl="1" eaLnBrk="1" hangingPunct="1"/>
            <a:r>
              <a:rPr lang="en-US" altLang="en-US" sz="2400" dirty="0" smtClean="0">
                <a:ea typeface="ＭＳ Ｐゴシック" pitchFamily="34" charset="-128"/>
              </a:rPr>
              <a:t>Mexico</a:t>
            </a:r>
          </a:p>
          <a:p>
            <a:pPr lvl="1" eaLnBrk="1" hangingPunct="1"/>
            <a:r>
              <a:rPr lang="en-US" altLang="en-US" sz="2400" dirty="0" smtClean="0">
                <a:ea typeface="ＭＳ Ｐゴシック" pitchFamily="34" charset="-128"/>
              </a:rPr>
              <a:t>Central America</a:t>
            </a:r>
          </a:p>
          <a:p>
            <a:pPr lvl="1" eaLnBrk="1" hangingPunct="1"/>
            <a:r>
              <a:rPr lang="en-US" altLang="en-US" sz="2400" dirty="0" smtClean="0">
                <a:ea typeface="ＭＳ Ｐゴシック" pitchFamily="34" charset="-128"/>
              </a:rPr>
              <a:t>Peru</a:t>
            </a:r>
          </a:p>
          <a:p>
            <a:pPr lvl="1" eaLnBrk="1" hangingPunct="1"/>
            <a:r>
              <a:rPr lang="en-US" altLang="en-US" sz="2400" dirty="0" smtClean="0">
                <a:ea typeface="ＭＳ Ｐゴシック" pitchFamily="34" charset="-128"/>
              </a:rPr>
              <a:t>Draw a circle around Mesoamerica</a:t>
            </a:r>
          </a:p>
        </p:txBody>
      </p:sp>
    </p:spTree>
    <p:extLst>
      <p:ext uri="{BB962C8B-B14F-4D97-AF65-F5344CB8AC3E}">
        <p14:creationId xmlns:p14="http://schemas.microsoft.com/office/powerpoint/2010/main" val="64682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Maya?</a:t>
            </a:r>
            <a:endParaRPr lang="en-US" dirty="0"/>
          </a:p>
        </p:txBody>
      </p:sp>
      <p:sp>
        <p:nvSpPr>
          <p:cNvPr id="3" name="Content Placeholder 2"/>
          <p:cNvSpPr>
            <a:spLocks noGrp="1"/>
          </p:cNvSpPr>
          <p:nvPr>
            <p:ph idx="1"/>
          </p:nvPr>
        </p:nvSpPr>
        <p:spPr>
          <a:xfrm>
            <a:off x="580913" y="1845734"/>
            <a:ext cx="10574767" cy="4023360"/>
          </a:xfrm>
        </p:spPr>
        <p:txBody>
          <a:bodyPr/>
          <a:lstStyle/>
          <a:p>
            <a:pPr>
              <a:buFont typeface="Arial" panose="020B0604020202020204" pitchFamily="34" charset="0"/>
              <a:buChar char="•"/>
            </a:pPr>
            <a:r>
              <a:rPr lang="en-US" sz="2800" dirty="0" smtClean="0"/>
              <a:t>The Maya were a people that lived in present day Mexico.</a:t>
            </a:r>
          </a:p>
          <a:p>
            <a:pPr>
              <a:buFont typeface="Arial" panose="020B0604020202020204" pitchFamily="34" charset="0"/>
              <a:buChar char="•"/>
            </a:pPr>
            <a:r>
              <a:rPr lang="en-US" sz="2800" dirty="0" smtClean="0"/>
              <a:t>They flourished from 300 AD- 900 AD</a:t>
            </a:r>
          </a:p>
          <a:p>
            <a:pPr>
              <a:buFont typeface="Arial" panose="020B0604020202020204" pitchFamily="34" charset="0"/>
              <a:buChar char="•"/>
            </a:pPr>
            <a:r>
              <a:rPr lang="en-US" sz="2800" dirty="0" smtClean="0"/>
              <a:t>The Maya did not have an empire, they lived in a series of city-states</a:t>
            </a:r>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3999954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lstStyle/>
          <a:p>
            <a:r>
              <a:rPr lang="en-US" dirty="0" smtClean="0"/>
              <a:t>How did they farm?</a:t>
            </a:r>
            <a:endParaRPr lang="en-US" dirty="0"/>
          </a:p>
        </p:txBody>
      </p:sp>
      <p:sp>
        <p:nvSpPr>
          <p:cNvPr id="3" name="Content Placeholder 2"/>
          <p:cNvSpPr>
            <a:spLocks noGrp="1"/>
          </p:cNvSpPr>
          <p:nvPr>
            <p:ph idx="1"/>
          </p:nvPr>
        </p:nvSpPr>
        <p:spPr>
          <a:xfrm>
            <a:off x="301214" y="1753495"/>
            <a:ext cx="7579211" cy="4636956"/>
          </a:xfrm>
        </p:spPr>
        <p:txBody>
          <a:bodyPr>
            <a:noAutofit/>
          </a:bodyPr>
          <a:lstStyle/>
          <a:p>
            <a:pPr>
              <a:buFont typeface="Arial" panose="020B0604020202020204" pitchFamily="34" charset="0"/>
              <a:buChar char="•"/>
            </a:pPr>
            <a:r>
              <a:rPr lang="en-US" altLang="en-US" sz="2500" dirty="0">
                <a:ea typeface="ＭＳ Ｐゴシック" pitchFamily="34" charset="-128"/>
              </a:rPr>
              <a:t>Mayan farming methods </a:t>
            </a:r>
            <a:r>
              <a:rPr lang="en-US" altLang="en-US" sz="2500" dirty="0" smtClean="0">
                <a:ea typeface="ＭＳ Ｐゴシック" pitchFamily="34" charset="-128"/>
              </a:rPr>
              <a:t>were </a:t>
            </a:r>
            <a:r>
              <a:rPr lang="en-US" altLang="en-US" sz="2500" dirty="0">
                <a:ea typeface="ＭＳ Ｐゴシック" pitchFamily="34" charset="-128"/>
              </a:rPr>
              <a:t>very advanced</a:t>
            </a:r>
          </a:p>
          <a:p>
            <a:pPr>
              <a:buFont typeface="Arial" panose="020B0604020202020204" pitchFamily="34" charset="0"/>
              <a:buChar char="•"/>
            </a:pPr>
            <a:r>
              <a:rPr lang="en-US" altLang="en-US" sz="2500" dirty="0" smtClean="0">
                <a:ea typeface="ＭＳ Ｐゴシック" pitchFamily="34" charset="-128"/>
              </a:rPr>
              <a:t>Slash and burn </a:t>
            </a:r>
            <a:r>
              <a:rPr lang="en-US" altLang="en-US" sz="2400" dirty="0" smtClean="0">
                <a:latin typeface="Calibri (Body)"/>
                <a:ea typeface="ＭＳ Ｐゴシック" pitchFamily="34" charset="-128"/>
              </a:rPr>
              <a:t>farming— Maya </a:t>
            </a:r>
            <a:r>
              <a:rPr lang="en-US" sz="2400" dirty="0" smtClean="0">
                <a:latin typeface="Calibri (Body)"/>
              </a:rPr>
              <a:t>cut down the plants in the rainforest, burned them and used the resulting field to plant in. They used the ashes as soil nutrition</a:t>
            </a:r>
            <a:endParaRPr lang="en-US" altLang="en-US" sz="2500" dirty="0" smtClean="0">
              <a:latin typeface="Calibri (Body)"/>
              <a:ea typeface="ＭＳ Ｐゴシック" pitchFamily="34" charset="-128"/>
            </a:endParaRPr>
          </a:p>
          <a:p>
            <a:pPr>
              <a:buFont typeface="Arial" panose="020B0604020202020204" pitchFamily="34" charset="0"/>
              <a:buChar char="•"/>
            </a:pPr>
            <a:endParaRPr lang="en-US" altLang="en-US" sz="2500" dirty="0">
              <a:ea typeface="ＭＳ Ｐゴシック" pitchFamily="34" charset="-128"/>
            </a:endParaRPr>
          </a:p>
          <a:p>
            <a:pPr>
              <a:spcBef>
                <a:spcPct val="0"/>
              </a:spcBef>
              <a:buFont typeface="Arial" panose="020B0604020202020204" pitchFamily="34" charset="0"/>
              <a:buChar char="•"/>
            </a:pPr>
            <a:r>
              <a:rPr lang="en-US" altLang="en-US" sz="2500" dirty="0">
                <a:ea typeface="ＭＳ Ｐゴシック" pitchFamily="34" charset="-128"/>
              </a:rPr>
              <a:t>The Mayan’s complex farming system produced enough corn or maize, and other crops to support the growing city</a:t>
            </a:r>
            <a:r>
              <a:rPr lang="en-US" altLang="en-US" sz="2500" dirty="0" smtClean="0">
                <a:ea typeface="ＭＳ Ｐゴシック" pitchFamily="34" charset="-128"/>
              </a:rPr>
              <a:t>.</a:t>
            </a:r>
            <a:endParaRPr lang="en-US" altLang="en-US" sz="2500" dirty="0">
              <a:ea typeface="ＭＳ Ｐゴシック" pitchFamily="34" charset="-128"/>
            </a:endParaRPr>
          </a:p>
          <a:p>
            <a:pPr>
              <a:spcBef>
                <a:spcPct val="0"/>
              </a:spcBef>
              <a:buFont typeface="Arial" panose="020B0604020202020204" pitchFamily="34" charset="0"/>
              <a:buChar char="•"/>
            </a:pPr>
            <a:endParaRPr lang="en-US" altLang="en-US" sz="2500" dirty="0" smtClean="0">
              <a:ea typeface="ＭＳ Ｐゴシック" pitchFamily="34" charset="-128"/>
            </a:endParaRPr>
          </a:p>
          <a:p>
            <a:pPr>
              <a:spcBef>
                <a:spcPct val="0"/>
              </a:spcBef>
              <a:buFont typeface="Arial" panose="020B0604020202020204" pitchFamily="34" charset="0"/>
              <a:buChar char="•"/>
            </a:pPr>
            <a:r>
              <a:rPr lang="en-US" altLang="en-US" sz="2500" dirty="0" smtClean="0">
                <a:ea typeface="ＭＳ Ｐゴシック" pitchFamily="34" charset="-128"/>
              </a:rPr>
              <a:t>Mayan </a:t>
            </a:r>
            <a:r>
              <a:rPr lang="en-US" altLang="en-US" sz="2500" dirty="0">
                <a:ea typeface="ＭＳ Ｐゴシック" pitchFamily="34" charset="-128"/>
              </a:rPr>
              <a:t>crops included: Corn, beans, and </a:t>
            </a:r>
            <a:r>
              <a:rPr lang="en-US" altLang="en-US" sz="2500" dirty="0" smtClean="0">
                <a:ea typeface="ＭＳ Ｐゴシック" pitchFamily="34" charset="-128"/>
              </a:rPr>
              <a:t>squash</a:t>
            </a:r>
          </a:p>
          <a:p>
            <a:pPr>
              <a:spcBef>
                <a:spcPct val="0"/>
              </a:spcBef>
              <a:buFont typeface="Arial" panose="020B0604020202020204" pitchFamily="34" charset="0"/>
              <a:buChar char="•"/>
            </a:pPr>
            <a:endParaRPr lang="en-US" altLang="en-US" sz="2500" dirty="0">
              <a:ea typeface="ＭＳ Ｐゴシック" pitchFamily="34" charset="-128"/>
            </a:endParaRPr>
          </a:p>
          <a:p>
            <a:pPr marL="0" indent="0">
              <a:buNone/>
            </a:pPr>
            <a:r>
              <a:rPr lang="en-US" sz="2500" dirty="0"/>
              <a:t/>
            </a:r>
            <a:br>
              <a:rPr lang="en-US" sz="2500" dirty="0"/>
            </a:br>
            <a:endParaRPr lang="en-US" altLang="en-US" sz="2500" dirty="0">
              <a:ea typeface="ＭＳ Ｐゴシック" pitchFamily="34" charset="-128"/>
            </a:endParaRPr>
          </a:p>
        </p:txBody>
      </p:sp>
      <p:pic>
        <p:nvPicPr>
          <p:cNvPr id="4" name="Picture 3" descr="Squash.jpg"/>
          <p:cNvPicPr>
            <a:picLocks noChangeAspect="1"/>
          </p:cNvPicPr>
          <p:nvPr/>
        </p:nvPicPr>
        <p:blipFill>
          <a:blip r:embed="rId2" cstate="print"/>
          <a:stretch>
            <a:fillRect/>
          </a:stretch>
        </p:blipFill>
        <p:spPr>
          <a:xfrm>
            <a:off x="9466730" y="2775473"/>
            <a:ext cx="2729536" cy="1914861"/>
          </a:xfrm>
          <a:prstGeom prst="rect">
            <a:avLst/>
          </a:prstGeom>
        </p:spPr>
      </p:pic>
      <p:pic>
        <p:nvPicPr>
          <p:cNvPr id="5" name="Picture 4" descr="growing-beans.jpg"/>
          <p:cNvPicPr>
            <a:picLocks noChangeAspect="1"/>
          </p:cNvPicPr>
          <p:nvPr/>
        </p:nvPicPr>
        <p:blipFill>
          <a:blip r:embed="rId3" cstate="print"/>
          <a:stretch>
            <a:fillRect/>
          </a:stretch>
        </p:blipFill>
        <p:spPr>
          <a:xfrm>
            <a:off x="9122485" y="4690334"/>
            <a:ext cx="3069515" cy="1700117"/>
          </a:xfrm>
          <a:prstGeom prst="rect">
            <a:avLst/>
          </a:prstGeom>
        </p:spPr>
      </p:pic>
      <p:pic>
        <p:nvPicPr>
          <p:cNvPr id="6" name="Picture 5" descr="corn.jpg"/>
          <p:cNvPicPr>
            <a:picLocks noChangeAspect="1"/>
          </p:cNvPicPr>
          <p:nvPr/>
        </p:nvPicPr>
        <p:blipFill>
          <a:blip r:embed="rId4" cstate="print"/>
          <a:stretch>
            <a:fillRect/>
          </a:stretch>
        </p:blipFill>
        <p:spPr>
          <a:xfrm>
            <a:off x="7536181" y="3365618"/>
            <a:ext cx="1930549" cy="2967714"/>
          </a:xfrm>
          <a:prstGeom prst="rect">
            <a:avLst/>
          </a:prstGeom>
        </p:spPr>
      </p:pic>
    </p:spTree>
    <p:extLst>
      <p:ext uri="{BB962C8B-B14F-4D97-AF65-F5344CB8AC3E}">
        <p14:creationId xmlns:p14="http://schemas.microsoft.com/office/powerpoint/2010/main" val="5467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Mayan achievements?</a:t>
            </a:r>
            <a:endParaRPr lang="en-US" dirty="0"/>
          </a:p>
        </p:txBody>
      </p:sp>
      <p:sp>
        <p:nvSpPr>
          <p:cNvPr id="3" name="Content Placeholder 2"/>
          <p:cNvSpPr>
            <a:spLocks noGrp="1"/>
          </p:cNvSpPr>
          <p:nvPr>
            <p:ph idx="1"/>
          </p:nvPr>
        </p:nvSpPr>
        <p:spPr>
          <a:xfrm>
            <a:off x="204396" y="1737359"/>
            <a:ext cx="9271410" cy="4577379"/>
          </a:xfrm>
        </p:spPr>
        <p:txBody>
          <a:bodyPr/>
          <a:lstStyle/>
          <a:p>
            <a:r>
              <a:rPr lang="en-US" sz="2800" dirty="0"/>
              <a:t>The Maya made </a:t>
            </a:r>
            <a:r>
              <a:rPr lang="en-US" sz="2800" dirty="0" smtClean="0"/>
              <a:t>many advances </a:t>
            </a:r>
            <a:endParaRPr lang="en-US" sz="2800" dirty="0"/>
          </a:p>
          <a:p>
            <a:pPr lvl="1"/>
            <a:r>
              <a:rPr lang="en-US" sz="2800" dirty="0"/>
              <a:t>Math- Developed the concept of zero</a:t>
            </a:r>
          </a:p>
          <a:p>
            <a:pPr lvl="1"/>
            <a:r>
              <a:rPr lang="en-US" sz="2800" dirty="0"/>
              <a:t>Architecture- Built great pyramids topped with temples to the </a:t>
            </a:r>
            <a:r>
              <a:rPr lang="en-US" sz="2800" dirty="0" smtClean="0"/>
              <a:t>gods in the capital city of Tikal</a:t>
            </a:r>
            <a:endParaRPr lang="en-US" sz="2800" dirty="0"/>
          </a:p>
          <a:p>
            <a:pPr lvl="1"/>
            <a:r>
              <a:rPr lang="en-US" sz="2800" dirty="0"/>
              <a:t>Astronomy- Charted the movement of the sun, moon, planets, and stars, and used what they learned to create an </a:t>
            </a:r>
            <a:r>
              <a:rPr lang="en-US" sz="2800" dirty="0" smtClean="0"/>
              <a:t>accurate 365 day calendar</a:t>
            </a:r>
            <a:endParaRPr lang="en-US" sz="2800" dirty="0"/>
          </a:p>
          <a:p>
            <a:pPr lvl="1"/>
            <a:r>
              <a:rPr lang="en-US" sz="2800" dirty="0"/>
              <a:t>Writing- Developed a hieroglyphic writing system and kept records</a:t>
            </a:r>
          </a:p>
          <a:p>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6714" y="2173045"/>
            <a:ext cx="2716194" cy="2878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7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 Calendar</a:t>
            </a:r>
            <a:endParaRPr lang="en-US" dirty="0"/>
          </a:p>
        </p:txBody>
      </p:sp>
      <p:pic>
        <p:nvPicPr>
          <p:cNvPr id="4" name="Content Placeholder 3" descr="mayan-calendar.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002" y="1737360"/>
            <a:ext cx="3377901" cy="3285777"/>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2753" y="1737359"/>
            <a:ext cx="3270866" cy="328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ayannumb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808" y="972392"/>
            <a:ext cx="4432150" cy="51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40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806</TotalTime>
  <Words>706</Words>
  <Application>Microsoft Office PowerPoint</Application>
  <PresentationFormat>Widescreen</PresentationFormat>
  <Paragraphs>160</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Calibri (Body)</vt:lpstr>
      <vt:lpstr>Calibri Light</vt:lpstr>
      <vt:lpstr>Times New Roman</vt:lpstr>
      <vt:lpstr>Retrospect</vt:lpstr>
      <vt:lpstr>Mesoamerica Notes</vt:lpstr>
      <vt:lpstr>What does Mesoamerica mean?</vt:lpstr>
      <vt:lpstr>Where is Mesoamerica located?</vt:lpstr>
      <vt:lpstr>Geography of The Americas</vt:lpstr>
      <vt:lpstr>Geography of the Americas</vt:lpstr>
      <vt:lpstr>Who were the Maya?</vt:lpstr>
      <vt:lpstr>How did they farm?</vt:lpstr>
      <vt:lpstr>What were Mayan achievements?</vt:lpstr>
      <vt:lpstr>Mayan Calendar</vt:lpstr>
      <vt:lpstr>Stop and Jot Mayan numbers</vt:lpstr>
      <vt:lpstr>Stop and Jot Mayan Math!</vt:lpstr>
      <vt:lpstr>Why did the Maya decline?</vt:lpstr>
      <vt:lpstr>Stop and Jot</vt:lpstr>
      <vt:lpstr>Stop and Jot</vt:lpstr>
      <vt:lpstr>Pachacuti video</vt:lpstr>
      <vt:lpstr>PowerPoint Presentation</vt:lpstr>
      <vt:lpstr>PowerPoint Presentation</vt:lpstr>
      <vt:lpstr>Who were the Aztec?</vt:lpstr>
      <vt:lpstr>What was the Aztec capital?</vt:lpstr>
      <vt:lpstr>PowerPoint Presentation</vt:lpstr>
      <vt:lpstr>PowerPoint Presentation</vt:lpstr>
      <vt:lpstr>A visitor describes seeing Tenochtitlan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Mesoamerica Notes</dc:title>
  <dc:creator>Naomi Gamoran</dc:creator>
  <cp:lastModifiedBy>Naomi Gamoran</cp:lastModifiedBy>
  <cp:revision>26</cp:revision>
  <cp:lastPrinted>2015-10-30T14:57:44Z</cp:lastPrinted>
  <dcterms:created xsi:type="dcterms:W3CDTF">2015-10-28T15:47:56Z</dcterms:created>
  <dcterms:modified xsi:type="dcterms:W3CDTF">2015-11-03T13:37:09Z</dcterms:modified>
</cp:coreProperties>
</file>