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93" r:id="rId2"/>
    <p:sldId id="256" r:id="rId3"/>
    <p:sldId id="257" r:id="rId4"/>
    <p:sldId id="263" r:id="rId5"/>
    <p:sldId id="258" r:id="rId6"/>
    <p:sldId id="262" r:id="rId7"/>
    <p:sldId id="270" r:id="rId8"/>
    <p:sldId id="264" r:id="rId9"/>
    <p:sldId id="265" r:id="rId10"/>
    <p:sldId id="268" r:id="rId11"/>
    <p:sldId id="290" r:id="rId12"/>
    <p:sldId id="291" r:id="rId13"/>
    <p:sldId id="269" r:id="rId14"/>
    <p:sldId id="292" r:id="rId15"/>
    <p:sldId id="259" r:id="rId16"/>
    <p:sldId id="271" r:id="rId17"/>
    <p:sldId id="272" r:id="rId18"/>
    <p:sldId id="273" r:id="rId19"/>
    <p:sldId id="274" r:id="rId20"/>
    <p:sldId id="276" r:id="rId21"/>
    <p:sldId id="260" r:id="rId22"/>
    <p:sldId id="275" r:id="rId23"/>
    <p:sldId id="277" r:id="rId24"/>
    <p:sldId id="278" r:id="rId25"/>
    <p:sldId id="283" r:id="rId26"/>
    <p:sldId id="261" r:id="rId27"/>
    <p:sldId id="294" r:id="rId28"/>
    <p:sldId id="296" r:id="rId29"/>
    <p:sldId id="297" r:id="rId30"/>
    <p:sldId id="300" r:id="rId31"/>
    <p:sldId id="281" r:id="rId32"/>
    <p:sldId id="301" r:id="rId33"/>
    <p:sldId id="298" r:id="rId34"/>
    <p:sldId id="299" r:id="rId35"/>
    <p:sldId id="286"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0E375E25-A2EE-41CF-BBDB-30DBED17504E}" type="datetimeFigureOut">
              <a:rPr lang="en-US" smtClean="0"/>
              <a:t>2/5/2016</a:t>
            </a:fld>
            <a:endParaRPr lang="en-US"/>
          </a:p>
        </p:txBody>
      </p:sp>
      <p:sp>
        <p:nvSpPr>
          <p:cNvPr id="16" name="Slide Number Placeholder 15"/>
          <p:cNvSpPr>
            <a:spLocks noGrp="1"/>
          </p:cNvSpPr>
          <p:nvPr>
            <p:ph type="sldNum" sz="quarter" idx="11"/>
          </p:nvPr>
        </p:nvSpPr>
        <p:spPr/>
        <p:txBody>
          <a:bodyPr/>
          <a:lstStyle/>
          <a:p>
            <a:fld id="{3B538247-1C0F-4359-8D82-5DF855809210}"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375E25-A2EE-41CF-BBDB-30DBED17504E}" type="datetimeFigureOut">
              <a:rPr lang="en-US" smtClean="0"/>
              <a:t>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538247-1C0F-4359-8D82-5DF85580921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375E25-A2EE-41CF-BBDB-30DBED17504E}" type="datetimeFigureOut">
              <a:rPr lang="en-US" smtClean="0"/>
              <a:t>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538247-1C0F-4359-8D82-5DF85580921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0E375E25-A2EE-41CF-BBDB-30DBED17504E}" type="datetimeFigureOut">
              <a:rPr lang="en-US" smtClean="0"/>
              <a:t>2/5/2016</a:t>
            </a:fld>
            <a:endParaRPr lang="en-US"/>
          </a:p>
        </p:txBody>
      </p:sp>
      <p:sp>
        <p:nvSpPr>
          <p:cNvPr id="15" name="Slide Number Placeholder 14"/>
          <p:cNvSpPr>
            <a:spLocks noGrp="1"/>
          </p:cNvSpPr>
          <p:nvPr>
            <p:ph type="sldNum" sz="quarter" idx="15"/>
          </p:nvPr>
        </p:nvSpPr>
        <p:spPr/>
        <p:txBody>
          <a:bodyPr/>
          <a:lstStyle>
            <a:lvl1pPr algn="ctr">
              <a:defRPr/>
            </a:lvl1pPr>
          </a:lstStyle>
          <a:p>
            <a:fld id="{3B538247-1C0F-4359-8D82-5DF855809210}"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E375E25-A2EE-41CF-BBDB-30DBED17504E}" type="datetimeFigureOut">
              <a:rPr lang="en-US" smtClean="0"/>
              <a:t>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538247-1C0F-4359-8D82-5DF855809210}"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E375E25-A2EE-41CF-BBDB-30DBED17504E}" type="datetimeFigureOut">
              <a:rPr lang="en-US" smtClean="0"/>
              <a:t>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538247-1C0F-4359-8D82-5DF855809210}"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B538247-1C0F-4359-8D82-5DF855809210}"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0E375E25-A2EE-41CF-BBDB-30DBED17504E}" type="datetimeFigureOut">
              <a:rPr lang="en-US" smtClean="0"/>
              <a:t>2/5/2016</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E375E25-A2EE-41CF-BBDB-30DBED17504E}" type="datetimeFigureOut">
              <a:rPr lang="en-US" smtClean="0"/>
              <a:t>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538247-1C0F-4359-8D82-5DF855809210}"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375E25-A2EE-41CF-BBDB-30DBED17504E}" type="datetimeFigureOut">
              <a:rPr lang="en-US" smtClean="0"/>
              <a:t>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538247-1C0F-4359-8D82-5DF85580921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0E375E25-A2EE-41CF-BBDB-30DBED17504E}" type="datetimeFigureOut">
              <a:rPr lang="en-US" smtClean="0"/>
              <a:t>2/5/2016</a:t>
            </a:fld>
            <a:endParaRPr lang="en-US"/>
          </a:p>
        </p:txBody>
      </p:sp>
      <p:sp>
        <p:nvSpPr>
          <p:cNvPr id="9" name="Slide Number Placeholder 8"/>
          <p:cNvSpPr>
            <a:spLocks noGrp="1"/>
          </p:cNvSpPr>
          <p:nvPr>
            <p:ph type="sldNum" sz="quarter" idx="15"/>
          </p:nvPr>
        </p:nvSpPr>
        <p:spPr/>
        <p:txBody>
          <a:bodyPr/>
          <a:lstStyle/>
          <a:p>
            <a:fld id="{3B538247-1C0F-4359-8D82-5DF855809210}"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0E375E25-A2EE-41CF-BBDB-30DBED17504E}" type="datetimeFigureOut">
              <a:rPr lang="en-US" smtClean="0"/>
              <a:t>2/5/2016</a:t>
            </a:fld>
            <a:endParaRPr lang="en-US"/>
          </a:p>
        </p:txBody>
      </p:sp>
      <p:sp>
        <p:nvSpPr>
          <p:cNvPr id="9" name="Slide Number Placeholder 8"/>
          <p:cNvSpPr>
            <a:spLocks noGrp="1"/>
          </p:cNvSpPr>
          <p:nvPr>
            <p:ph type="sldNum" sz="quarter" idx="11"/>
          </p:nvPr>
        </p:nvSpPr>
        <p:spPr/>
        <p:txBody>
          <a:bodyPr/>
          <a:lstStyle/>
          <a:p>
            <a:fld id="{3B538247-1C0F-4359-8D82-5DF85580921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E375E25-A2EE-41CF-BBDB-30DBED17504E}" type="datetimeFigureOut">
              <a:rPr lang="en-US" smtClean="0"/>
              <a:t>2/5/2016</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B538247-1C0F-4359-8D82-5DF855809210}"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sa=i&amp;rct=j&amp;q=&amp;esrc=s&amp;frm=1&amp;source=images&amp;cd=&amp;cad=rja&amp;docid=3PIGOilgpHpW0M&amp;tbnid=oJ8z2otZFaAMvM:&amp;ved=0CAUQjRw&amp;url=http://tripio.deviantart.com/art/Medieval-society-piramid-141532893&amp;ei=5fLXUsWRO5CMkAeSloGYBw&amp;bvm=bv.59568121,d.eW0&amp;psig=AFQjCNGGc1cmRK-IZ41qsJZmzoK3aCwK1w&amp;ust=1389970529473368"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url?sa=i&amp;rct=j&amp;q=&amp;esrc=s&amp;frm=1&amp;source=images&amp;cd=&amp;cad=rja&amp;docid=J_7eFJx90hi2jM&amp;tbnid=5R4vTXz2QJb3MM:&amp;ved=0CAUQjRw&amp;url=http://www.xtimeline.com/evt/view.aspx?id=355597&amp;ei=kvLXUo6YEI2FkQfEnIC4Bg&amp;bvm=bv.59568121,d.eW0&amp;psig=AFQjCNFVL6r1IJgZkQlSAa8sZZSWfu-BrA&amp;ust=1389970433682983" TargetMode="External"/><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hyperlink" Target="http://www.google.com/url?sa=i&amp;rct=j&amp;q=&amp;esrc=s&amp;frm=1&amp;source=images&amp;cd=&amp;cad=rja&amp;docid=-jAVKklxkro10M&amp;tbnid=IQr4i2uxF5CkoM:&amp;ved=0CAUQjRw&amp;url=http://justnotsaid.blogspot.com/2011_01_01_archive.html&amp;ei=KfPXUrigNIHgkQe45IDgAQ&amp;bvm=bv.59568121,d.eW0&amp;psig=AFQjCNGGc1cmRK-IZ41qsJZmzoK3aCwK1w&amp;ust=1389970529473368"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61939" y="914400"/>
            <a:ext cx="4767262" cy="4419600"/>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175325" y="914400"/>
            <a:ext cx="5511475" cy="4419600"/>
          </a:xfrm>
          <a:prstGeom prst="rect">
            <a:avLst/>
          </a:prstGeom>
          <a:noFill/>
          <a:ln>
            <a:noFill/>
          </a:ln>
        </p:spPr>
      </p:pic>
    </p:spTree>
    <p:extLst>
      <p:ext uri="{BB962C8B-B14F-4D97-AF65-F5344CB8AC3E}">
        <p14:creationId xmlns:p14="http://schemas.microsoft.com/office/powerpoint/2010/main" val="2657731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fc09.deviantart.net/fs50/i/2009/299/e/0/Medieval_society_piramid_by_Tripi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62000"/>
            <a:ext cx="7833190" cy="526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813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305800" cy="4800600"/>
          </a:xfrm>
        </p:spPr>
        <p:txBody>
          <a:bodyPr>
            <a:normAutofit/>
          </a:bodyPr>
          <a:lstStyle/>
          <a:p>
            <a:r>
              <a:rPr lang="en-US" dirty="0" smtClean="0">
                <a:latin typeface="Century Gothic" pitchFamily="34" charset="0"/>
              </a:rPr>
              <a:t>The feudal system made sure each person played a distinct role for society to function. </a:t>
            </a:r>
          </a:p>
          <a:p>
            <a:r>
              <a:rPr lang="en-US" dirty="0" smtClean="0">
                <a:latin typeface="Century Gothic" pitchFamily="34" charset="0"/>
              </a:rPr>
              <a:t>Without any one person in the system, the society would fail</a:t>
            </a:r>
          </a:p>
        </p:txBody>
      </p:sp>
      <p:sp>
        <p:nvSpPr>
          <p:cNvPr id="3" name="Title 2"/>
          <p:cNvSpPr>
            <a:spLocks noGrp="1"/>
          </p:cNvSpPr>
          <p:nvPr>
            <p:ph type="title"/>
          </p:nvPr>
        </p:nvSpPr>
        <p:spPr/>
        <p:txBody>
          <a:bodyPr/>
          <a:lstStyle/>
          <a:p>
            <a:r>
              <a:rPr lang="en-US" dirty="0" smtClean="0">
                <a:latin typeface="Century Gothic" pitchFamily="34" charset="0"/>
              </a:rPr>
              <a:t>Roles in Medieval Society</a:t>
            </a:r>
            <a:endParaRPr lang="en-US" dirty="0">
              <a:latin typeface="Century Gothic" pitchFamily="34" charset="0"/>
            </a:endParaRPr>
          </a:p>
        </p:txBody>
      </p:sp>
      <p:pic>
        <p:nvPicPr>
          <p:cNvPr id="1026" name="Picture 2" descr="https://encrypted-tbn3.gstatic.com/images?q=tbn:ANd9GcRq8kpJKV-qSh4oyLxYyFkHmUAL5as-FZHy91W-2Qe2WQSxiUypD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85835"/>
            <a:ext cx="2514600" cy="28317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2.bp.blogspot.com/_5_gnhmCjS1o/TSPmLGlNJ0I/AAAAAAAAA9k/xG97a_jxPPY/s1600/medieval.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250856"/>
            <a:ext cx="557212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415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1"/>
            <a:r>
              <a:rPr lang="en-US" sz="2800" dirty="0">
                <a:solidFill>
                  <a:schemeClr val="tx1"/>
                </a:solidFill>
                <a:latin typeface="Century Gothic" pitchFamily="34" charset="0"/>
              </a:rPr>
              <a:t>King: The ruler of the land and the one who was in charge of making decisions</a:t>
            </a:r>
          </a:p>
          <a:p>
            <a:pPr lvl="1"/>
            <a:r>
              <a:rPr lang="en-US" sz="2800" dirty="0">
                <a:solidFill>
                  <a:schemeClr val="tx1"/>
                </a:solidFill>
                <a:latin typeface="Century Gothic" pitchFamily="34" charset="0"/>
              </a:rPr>
              <a:t>Lord and Ladies- The noble men, or wealthy land owners who were given manors from the </a:t>
            </a:r>
            <a:r>
              <a:rPr lang="en-US" sz="2800" dirty="0" smtClean="0">
                <a:solidFill>
                  <a:schemeClr val="tx1"/>
                </a:solidFill>
                <a:latin typeface="Century Gothic" pitchFamily="34" charset="0"/>
              </a:rPr>
              <a:t>King. Ladies were their wives and daughters</a:t>
            </a:r>
            <a:endParaRPr lang="en-US" sz="2800" dirty="0">
              <a:solidFill>
                <a:schemeClr val="tx1"/>
              </a:solidFill>
              <a:latin typeface="Century Gothic" pitchFamily="34" charset="0"/>
            </a:endParaRPr>
          </a:p>
          <a:p>
            <a:pPr lvl="1"/>
            <a:r>
              <a:rPr lang="en-US" sz="2800" dirty="0">
                <a:solidFill>
                  <a:schemeClr val="tx1"/>
                </a:solidFill>
                <a:latin typeface="Century Gothic" pitchFamily="34" charset="0"/>
              </a:rPr>
              <a:t>Knights- the sworn protectors of the King and Lords</a:t>
            </a:r>
          </a:p>
          <a:p>
            <a:pPr lvl="1"/>
            <a:r>
              <a:rPr lang="en-US" sz="2800" dirty="0">
                <a:solidFill>
                  <a:schemeClr val="tx1"/>
                </a:solidFill>
                <a:latin typeface="Century Gothic" pitchFamily="34" charset="0"/>
              </a:rPr>
              <a:t>Peasants- worked the land</a:t>
            </a:r>
          </a:p>
          <a:p>
            <a:pPr lvl="1"/>
            <a:r>
              <a:rPr lang="en-US" sz="2800" dirty="0">
                <a:solidFill>
                  <a:schemeClr val="tx1"/>
                </a:solidFill>
                <a:latin typeface="Century Gothic" pitchFamily="34" charset="0"/>
              </a:rPr>
              <a:t>Serfs- Peasants who were not free to leave the land</a:t>
            </a:r>
          </a:p>
          <a:p>
            <a:endParaRPr lang="en-US" dirty="0"/>
          </a:p>
        </p:txBody>
      </p:sp>
      <p:sp>
        <p:nvSpPr>
          <p:cNvPr id="3" name="Title 2"/>
          <p:cNvSpPr>
            <a:spLocks noGrp="1"/>
          </p:cNvSpPr>
          <p:nvPr>
            <p:ph type="title"/>
          </p:nvPr>
        </p:nvSpPr>
        <p:spPr/>
        <p:txBody>
          <a:bodyPr/>
          <a:lstStyle/>
          <a:p>
            <a:r>
              <a:rPr lang="en-US" dirty="0" smtClean="0">
                <a:latin typeface="Century Gothic" pitchFamily="34" charset="0"/>
              </a:rPr>
              <a:t>Roles in Medieval Society</a:t>
            </a:r>
            <a:endParaRPr lang="en-US" dirty="0">
              <a:latin typeface="Century Gothic" pitchFamily="34" charset="0"/>
            </a:endParaRPr>
          </a:p>
        </p:txBody>
      </p:sp>
    </p:spTree>
    <p:extLst>
      <p:ext uri="{BB962C8B-B14F-4D97-AF65-F5344CB8AC3E}">
        <p14:creationId xmlns:p14="http://schemas.microsoft.com/office/powerpoint/2010/main" val="655952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latin typeface="Century Gothic" pitchFamily="34" charset="0"/>
              </a:rPr>
              <a:t>What other country did we learn about that had a feudal system?</a:t>
            </a:r>
          </a:p>
          <a:p>
            <a:r>
              <a:rPr lang="en-US" sz="3200" dirty="0" smtClean="0">
                <a:latin typeface="Century Gothic" pitchFamily="34" charset="0"/>
              </a:rPr>
              <a:t>How was that system alike or different than the one in Europe?</a:t>
            </a:r>
            <a:endParaRPr lang="en-US" sz="3200" dirty="0">
              <a:latin typeface="Century Gothic" pitchFamily="34" charset="0"/>
            </a:endParaRPr>
          </a:p>
        </p:txBody>
      </p:sp>
      <p:sp>
        <p:nvSpPr>
          <p:cNvPr id="3" name="Title 2"/>
          <p:cNvSpPr>
            <a:spLocks noGrp="1"/>
          </p:cNvSpPr>
          <p:nvPr>
            <p:ph type="title"/>
          </p:nvPr>
        </p:nvSpPr>
        <p:spPr/>
        <p:txBody>
          <a:bodyPr/>
          <a:lstStyle/>
          <a:p>
            <a:r>
              <a:rPr lang="en-US" dirty="0" smtClean="0">
                <a:latin typeface="Century Gothic" pitchFamily="34" charset="0"/>
              </a:rPr>
              <a:t>		Stop and Think</a:t>
            </a:r>
            <a:endParaRPr lang="en-US" dirty="0">
              <a:latin typeface="Century Gothic" pitchFamily="34" charset="0"/>
            </a:endParaRPr>
          </a:p>
        </p:txBody>
      </p:sp>
      <p:pic>
        <p:nvPicPr>
          <p:cNvPr id="4098" name="Picture 2" descr="http://ts1.mm.bing.net/images/thumbnail.aspx?q=1439426162560&amp;id=e3eb3fe19a391f6d20669e63b929b73f&amp;url=http%3a%2f%2fwww.mylinkstolearning.com%2fStopThin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304800"/>
            <a:ext cx="895350" cy="12099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ts1.mm.bing.net/images/thumbnail.aspx?q=1439426162560&amp;id=e3eb3fe19a391f6d20669e63b929b73f&amp;url=http%3a%2f%2fwww.mylinkstolearning.com%2fStopThin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381000"/>
            <a:ext cx="895350" cy="1209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8833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You travel in time to a Medieval Kingdom. You have never been here before and you are excited to meet as many different people as you can.  </a:t>
            </a:r>
          </a:p>
          <a:p>
            <a:r>
              <a:rPr lang="en-US" b="1" dirty="0" smtClean="0"/>
              <a:t>When instructed open up the slip of paper and learn about who you are</a:t>
            </a:r>
          </a:p>
          <a:p>
            <a:r>
              <a:rPr lang="en-US" b="1" dirty="0" smtClean="0"/>
              <a:t>On the scavenger hunt page, fill in your role on the lines that are about you</a:t>
            </a:r>
          </a:p>
          <a:p>
            <a:r>
              <a:rPr lang="en-US" b="1" dirty="0" smtClean="0"/>
              <a:t>Move around the room and meet everyone else, fill in their role on the scavenger hunt paper</a:t>
            </a:r>
          </a:p>
          <a:p>
            <a:r>
              <a:rPr lang="en-US" b="1" dirty="0" smtClean="0"/>
              <a:t>Do NOT just say what number you are</a:t>
            </a:r>
            <a:endParaRPr lang="en-US" dirty="0"/>
          </a:p>
        </p:txBody>
      </p:sp>
      <p:sp>
        <p:nvSpPr>
          <p:cNvPr id="3" name="Title 2"/>
          <p:cNvSpPr>
            <a:spLocks noGrp="1"/>
          </p:cNvSpPr>
          <p:nvPr>
            <p:ph type="title"/>
          </p:nvPr>
        </p:nvSpPr>
        <p:spPr/>
        <p:txBody>
          <a:bodyPr/>
          <a:lstStyle/>
          <a:p>
            <a:r>
              <a:rPr lang="en-US" dirty="0" smtClean="0"/>
              <a:t>Feudal Scavenger Hunt</a:t>
            </a:r>
            <a:endParaRPr lang="en-US" dirty="0"/>
          </a:p>
        </p:txBody>
      </p:sp>
    </p:spTree>
    <p:extLst>
      <p:ext uri="{BB962C8B-B14F-4D97-AF65-F5344CB8AC3E}">
        <p14:creationId xmlns:p14="http://schemas.microsoft.com/office/powerpoint/2010/main" val="134786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itchFamily="34" charset="0"/>
              </a:rPr>
              <a:t>The Age of Charlemagne</a:t>
            </a:r>
            <a:endParaRPr lang="en-US" dirty="0">
              <a:latin typeface="Century Gothic" pitchFamily="34" charset="0"/>
            </a:endParaRPr>
          </a:p>
        </p:txBody>
      </p:sp>
      <p:sp>
        <p:nvSpPr>
          <p:cNvPr id="3" name="Text Placeholder 2"/>
          <p:cNvSpPr>
            <a:spLocks noGrp="1"/>
          </p:cNvSpPr>
          <p:nvPr>
            <p:ph type="body" idx="1"/>
          </p:nvPr>
        </p:nvSpPr>
        <p:spPr/>
        <p:txBody>
          <a:bodyPr/>
          <a:lstStyle/>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685799"/>
            <a:ext cx="5791200" cy="3313853"/>
          </a:xfrm>
          <a:prstGeom prst="rect">
            <a:avLst/>
          </a:prstGeom>
        </p:spPr>
      </p:pic>
    </p:spTree>
    <p:extLst>
      <p:ext uri="{BB962C8B-B14F-4D97-AF65-F5344CB8AC3E}">
        <p14:creationId xmlns:p14="http://schemas.microsoft.com/office/powerpoint/2010/main" val="23646311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133600"/>
            <a:ext cx="8229600" cy="4572000"/>
          </a:xfrm>
        </p:spPr>
        <p:txBody>
          <a:bodyPr/>
          <a:lstStyle/>
          <a:p>
            <a:pPr lvl="0"/>
            <a:r>
              <a:rPr lang="en-US" dirty="0">
                <a:latin typeface="Century Gothic" pitchFamily="34" charset="0"/>
              </a:rPr>
              <a:t>Around 800, Western Europe was united when </a:t>
            </a:r>
            <a:r>
              <a:rPr lang="en-US" dirty="0" smtClean="0">
                <a:latin typeface="Century Gothic" pitchFamily="34" charset="0"/>
              </a:rPr>
              <a:t>an emperor built a vast empire </a:t>
            </a:r>
          </a:p>
          <a:p>
            <a:pPr lvl="0"/>
            <a:r>
              <a:rPr lang="en-US" dirty="0" smtClean="0">
                <a:latin typeface="Century Gothic" pitchFamily="34" charset="0"/>
              </a:rPr>
              <a:t>The </a:t>
            </a:r>
            <a:r>
              <a:rPr lang="en-US" dirty="0">
                <a:latin typeface="Century Gothic" pitchFamily="34" charset="0"/>
              </a:rPr>
              <a:t>Emperor is known in history as Charlemagne, or Charles the Great.</a:t>
            </a:r>
          </a:p>
          <a:p>
            <a:pPr lvl="0"/>
            <a:r>
              <a:rPr lang="en-US" dirty="0" smtClean="0">
                <a:latin typeface="Century Gothic" pitchFamily="34" charset="0"/>
              </a:rPr>
              <a:t>He loved battle and conquered a lot of land, which reunited </a:t>
            </a:r>
            <a:r>
              <a:rPr lang="en-US" dirty="0">
                <a:latin typeface="Century Gothic" pitchFamily="34" charset="0"/>
              </a:rPr>
              <a:t>much of the old Roman Empire</a:t>
            </a:r>
            <a:r>
              <a:rPr lang="en-US" dirty="0" smtClean="0">
                <a:latin typeface="Century Gothic" pitchFamily="34" charset="0"/>
              </a:rPr>
              <a:t>.</a:t>
            </a:r>
            <a:endParaRPr lang="en-US" dirty="0">
              <a:latin typeface="Century Gothic" pitchFamily="34" charset="0"/>
            </a:endParaRPr>
          </a:p>
        </p:txBody>
      </p:sp>
      <p:sp>
        <p:nvSpPr>
          <p:cNvPr id="4" name="Title 3"/>
          <p:cNvSpPr>
            <a:spLocks noGrp="1"/>
          </p:cNvSpPr>
          <p:nvPr>
            <p:ph type="title"/>
          </p:nvPr>
        </p:nvSpPr>
        <p:spPr/>
        <p:txBody>
          <a:bodyPr/>
          <a:lstStyle/>
          <a:p>
            <a:r>
              <a:rPr lang="en-US" dirty="0" smtClean="0">
                <a:latin typeface="Century Gothic" pitchFamily="34" charset="0"/>
              </a:rPr>
              <a:t>Charlemagne </a:t>
            </a:r>
            <a:endParaRPr lang="en-US" dirty="0">
              <a:latin typeface="Century Gothic" pitchFamily="34" charset="0"/>
            </a:endParaRPr>
          </a:p>
        </p:txBody>
      </p:sp>
      <p:pic>
        <p:nvPicPr>
          <p:cNvPr id="9218" name="Picture 2" descr="https://encrypted-tbn1.google.com/images?q=tbn:ANd9GcQdoEUYy_DA2CoOg1ASdcQsN44yvg6YEFL3o-A3j7yaKKYxJ0Est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04800"/>
            <a:ext cx="3352800"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075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096000" cy="4572000"/>
          </a:xfrm>
        </p:spPr>
        <p:txBody>
          <a:bodyPr/>
          <a:lstStyle/>
          <a:p>
            <a:pPr lvl="0"/>
            <a:r>
              <a:rPr lang="en-US" dirty="0">
                <a:latin typeface="Century Gothic" pitchFamily="34" charset="0"/>
              </a:rPr>
              <a:t>Charlemagne did many things to exercise control over his many lands and create a United Christian Europe.</a:t>
            </a:r>
          </a:p>
          <a:p>
            <a:pPr lvl="0"/>
            <a:r>
              <a:rPr lang="en-US" dirty="0">
                <a:latin typeface="Century Gothic" pitchFamily="34" charset="0"/>
              </a:rPr>
              <a:t>He worked very closely with the church; he helped spread Christianity to conquered peoples.</a:t>
            </a:r>
          </a:p>
          <a:p>
            <a:pPr lvl="0"/>
            <a:r>
              <a:rPr lang="en-US" dirty="0">
                <a:latin typeface="Century Gothic" pitchFamily="34" charset="0"/>
              </a:rPr>
              <a:t>He appointed powerful nobles to rule local </a:t>
            </a:r>
            <a:r>
              <a:rPr lang="en-US" dirty="0" smtClean="0">
                <a:latin typeface="Century Gothic" pitchFamily="34" charset="0"/>
              </a:rPr>
              <a:t>regions.</a:t>
            </a:r>
            <a:endParaRPr lang="en-US" dirty="0">
              <a:latin typeface="Century Gothic" pitchFamily="34" charset="0"/>
            </a:endParaRPr>
          </a:p>
          <a:p>
            <a:endParaRPr lang="en-US" dirty="0">
              <a:latin typeface="Century Gothic" pitchFamily="34" charset="0"/>
            </a:endParaRPr>
          </a:p>
        </p:txBody>
      </p:sp>
      <p:sp>
        <p:nvSpPr>
          <p:cNvPr id="3" name="Title 2"/>
          <p:cNvSpPr>
            <a:spLocks noGrp="1"/>
          </p:cNvSpPr>
          <p:nvPr>
            <p:ph type="title"/>
          </p:nvPr>
        </p:nvSpPr>
        <p:spPr/>
        <p:txBody>
          <a:bodyPr/>
          <a:lstStyle/>
          <a:p>
            <a:r>
              <a:rPr lang="en-US" dirty="0" smtClean="0">
                <a:latin typeface="Century Gothic" pitchFamily="34" charset="0"/>
              </a:rPr>
              <a:t>Charlemagne Continued</a:t>
            </a:r>
            <a:endParaRPr lang="en-US" dirty="0">
              <a:latin typeface="Century Gothic" pitchFamily="34" charset="0"/>
            </a:endParaRPr>
          </a:p>
        </p:txBody>
      </p:sp>
      <p:pic>
        <p:nvPicPr>
          <p:cNvPr id="5122" name="Picture 2" descr="https://encrypted-tbn0.google.com/images?q=tbn:ANd9GcSppxx1lQX9GowP5fdZ6nvky_0_pVLPGn27QJs5RRiNxq_jNT7Cs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3891" y="1676400"/>
            <a:ext cx="2334985" cy="3771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8738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entury Gothic" pitchFamily="34" charset="0"/>
              </a:rPr>
              <a:t>Charlemagne Continued</a:t>
            </a:r>
            <a:endParaRPr lang="en-US" dirty="0">
              <a:latin typeface="Century Gothic" pitchFamily="34" charset="0"/>
            </a:endParaRPr>
          </a:p>
        </p:txBody>
      </p:sp>
      <p:sp>
        <p:nvSpPr>
          <p:cNvPr id="5" name="Content Placeholder 4"/>
          <p:cNvSpPr>
            <a:spLocks noGrp="1"/>
          </p:cNvSpPr>
          <p:nvPr>
            <p:ph sz="half" idx="1"/>
          </p:nvPr>
        </p:nvSpPr>
        <p:spPr/>
        <p:txBody>
          <a:bodyPr>
            <a:normAutofit fontScale="85000" lnSpcReduction="20000"/>
          </a:bodyPr>
          <a:lstStyle/>
          <a:p>
            <a:pPr lvl="0"/>
            <a:r>
              <a:rPr lang="en-US" dirty="0">
                <a:latin typeface="Century Gothic" pitchFamily="34" charset="0"/>
              </a:rPr>
              <a:t>Education had declined so much that even the clergy (members of the church) were sadly ignorant and uneducated.</a:t>
            </a:r>
          </a:p>
          <a:p>
            <a:pPr lvl="0"/>
            <a:r>
              <a:rPr lang="en-US" dirty="0">
                <a:latin typeface="Century Gothic" pitchFamily="34" charset="0"/>
              </a:rPr>
              <a:t>Charlemagne himself could read, but not write.</a:t>
            </a:r>
          </a:p>
          <a:p>
            <a:pPr lvl="0"/>
            <a:r>
              <a:rPr lang="en-US" dirty="0" smtClean="0">
                <a:latin typeface="Century Gothic" pitchFamily="34" charset="0"/>
              </a:rPr>
              <a:t>He felt nobles and clergy needed to </a:t>
            </a:r>
            <a:r>
              <a:rPr lang="en-US" dirty="0">
                <a:latin typeface="Century Gothic" pitchFamily="34" charset="0"/>
              </a:rPr>
              <a:t>keep accurate records and write clear reports.</a:t>
            </a:r>
          </a:p>
          <a:p>
            <a:pPr lvl="0"/>
            <a:r>
              <a:rPr lang="en-US" dirty="0">
                <a:latin typeface="Century Gothic" pitchFamily="34" charset="0"/>
              </a:rPr>
              <a:t>He founded a school and created a curriculum or formal course of study.</a:t>
            </a:r>
          </a:p>
          <a:p>
            <a:endParaRPr lang="en-US" dirty="0"/>
          </a:p>
        </p:txBody>
      </p:sp>
      <p:pic>
        <p:nvPicPr>
          <p:cNvPr id="7170" name="Picture 2" descr="https://encrypted-tbn0.google.com/images?q=tbn:ANd9GcSEfbysgLwqFZrAs2qUW8ydjQ9XOa0cysSX61H-tDIQtnUnu9R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2910" y="1600200"/>
            <a:ext cx="3833872" cy="4116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9460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60076" y="1447800"/>
            <a:ext cx="4876800" cy="4572000"/>
          </a:xfrm>
        </p:spPr>
        <p:txBody>
          <a:bodyPr/>
          <a:lstStyle/>
          <a:p>
            <a:pPr lvl="0"/>
            <a:r>
              <a:rPr lang="en-US" dirty="0" smtClean="0">
                <a:latin typeface="Century Gothic" pitchFamily="34" charset="0"/>
              </a:rPr>
              <a:t>Charlemagne’s </a:t>
            </a:r>
            <a:r>
              <a:rPr lang="en-US" dirty="0">
                <a:latin typeface="Century Gothic" pitchFamily="34" charset="0"/>
              </a:rPr>
              <a:t>legacy is that he spread Christianity to various parts of Europe</a:t>
            </a:r>
          </a:p>
        </p:txBody>
      </p:sp>
      <p:sp>
        <p:nvSpPr>
          <p:cNvPr id="3" name="Title 2"/>
          <p:cNvSpPr>
            <a:spLocks noGrp="1"/>
          </p:cNvSpPr>
          <p:nvPr>
            <p:ph type="title"/>
          </p:nvPr>
        </p:nvSpPr>
        <p:spPr/>
        <p:txBody>
          <a:bodyPr/>
          <a:lstStyle/>
          <a:p>
            <a:r>
              <a:rPr lang="en-US" dirty="0" smtClean="0">
                <a:latin typeface="Century Gothic" pitchFamily="34" charset="0"/>
              </a:rPr>
              <a:t>Charlemagne Continued</a:t>
            </a:r>
            <a:endParaRPr lang="en-US" dirty="0">
              <a:latin typeface="Century Gothic" pitchFamily="34" charset="0"/>
            </a:endParaRPr>
          </a:p>
        </p:txBody>
      </p:sp>
      <p:pic>
        <p:nvPicPr>
          <p:cNvPr id="8194" name="Picture 2" descr="https://encrypted-tbn2.google.com/images?q=tbn:ANd9GcQNSXlRv-I28DGirs4v9BFibfpgyBq-bKUystgNUOwTWmAKGcJ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3531476"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357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8305800" cy="1981200"/>
          </a:xfrm>
        </p:spPr>
        <p:txBody>
          <a:bodyPr/>
          <a:lstStyle/>
          <a:p>
            <a:r>
              <a:rPr lang="en-US" dirty="0" smtClean="0">
                <a:latin typeface="Century Gothic" pitchFamily="34" charset="0"/>
              </a:rPr>
              <a:t>Medieval Europe</a:t>
            </a:r>
            <a:endParaRPr lang="en-US" dirty="0">
              <a:latin typeface="Century Gothic" pitchFamily="34" charset="0"/>
            </a:endParaRPr>
          </a:p>
        </p:txBody>
      </p:sp>
      <p:pic>
        <p:nvPicPr>
          <p:cNvPr id="5" name="Picture 4" descr="http://www.ibiblio.org/wm/rh/img/july.jpg"/>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86000"/>
            <a:ext cx="5257800" cy="4191000"/>
          </a:xfrm>
          <a:prstGeom prst="rect">
            <a:avLst/>
          </a:prstGeom>
          <a:noFill/>
          <a:ln>
            <a:noFill/>
          </a:ln>
        </p:spPr>
      </p:pic>
    </p:spTree>
    <p:extLst>
      <p:ext uri="{BB962C8B-B14F-4D97-AF65-F5344CB8AC3E}">
        <p14:creationId xmlns:p14="http://schemas.microsoft.com/office/powerpoint/2010/main" val="1585365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smtClean="0">
                <a:latin typeface="Century Gothic" pitchFamily="34" charset="0"/>
              </a:rPr>
              <a:t>What were 3 big accomplishments of Charlemagne?</a:t>
            </a:r>
          </a:p>
          <a:p>
            <a:r>
              <a:rPr lang="en-US" sz="3600" dirty="0" smtClean="0">
                <a:latin typeface="Century Gothic" pitchFamily="34" charset="0"/>
              </a:rPr>
              <a:t>How do you think Europe would have been different without his rule?</a:t>
            </a:r>
            <a:endParaRPr lang="en-US" sz="3600" dirty="0">
              <a:latin typeface="Century Gothic" pitchFamily="34" charset="0"/>
            </a:endParaRPr>
          </a:p>
        </p:txBody>
      </p:sp>
      <p:sp>
        <p:nvSpPr>
          <p:cNvPr id="3" name="Title 2"/>
          <p:cNvSpPr>
            <a:spLocks noGrp="1"/>
          </p:cNvSpPr>
          <p:nvPr>
            <p:ph type="title"/>
          </p:nvPr>
        </p:nvSpPr>
        <p:spPr/>
        <p:txBody>
          <a:bodyPr/>
          <a:lstStyle/>
          <a:p>
            <a:pPr algn="ctr"/>
            <a:r>
              <a:rPr lang="en-US" dirty="0" smtClean="0">
                <a:latin typeface="Century Gothic" pitchFamily="34" charset="0"/>
              </a:rPr>
              <a:t>Stop and Think</a:t>
            </a:r>
            <a:endParaRPr lang="en-US" dirty="0">
              <a:latin typeface="Century Gothic" pitchFamily="34" charset="0"/>
            </a:endParaRPr>
          </a:p>
        </p:txBody>
      </p:sp>
      <p:pic>
        <p:nvPicPr>
          <p:cNvPr id="4" name="Picture 2" descr="http://ts1.mm.bing.net/images/thumbnail.aspx?q=1439426162560&amp;id=e3eb3fe19a391f6d20669e63b929b73f&amp;url=http%3a%2f%2fwww.mylinkstolearning.com%2fStopThin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304800"/>
            <a:ext cx="895350" cy="12099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ts1.mm.bing.net/images/thumbnail.aspx?q=1439426162560&amp;id=e3eb3fe19a391f6d20669e63b929b73f&amp;url=http%3a%2f%2fwww.mylinkstolearning.com%2fStopThin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764" y="304800"/>
            <a:ext cx="895350" cy="1209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9228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entury Gothic" pitchFamily="34" charset="0"/>
              </a:rPr>
              <a:t>The Church in Medieval Times</a:t>
            </a:r>
            <a:endParaRPr lang="en-US" dirty="0">
              <a:latin typeface="Century Gothic" pitchFamily="34" charset="0"/>
            </a:endParaRPr>
          </a:p>
        </p:txBody>
      </p:sp>
      <p:sp>
        <p:nvSpPr>
          <p:cNvPr id="3" name="Text Placeholder 2"/>
          <p:cNvSpPr>
            <a:spLocks noGrp="1"/>
          </p:cNvSpPr>
          <p:nvPr>
            <p:ph type="body" idx="1"/>
          </p:nvPr>
        </p:nvSpPr>
        <p:spPr/>
        <p:txBody>
          <a:bodyPr/>
          <a:lstStyle/>
          <a:p>
            <a:endParaRPr lang="en-US" dirty="0"/>
          </a:p>
        </p:txBody>
      </p:sp>
      <p:pic>
        <p:nvPicPr>
          <p:cNvPr id="10242" name="Picture 2" descr="https://encrypted-tbn0.google.com/images?q=tbn:ANd9GcRS0BQu4Y5adZuwIEZ6fCZbMDibpDPwmM75ANCuG-snn6oUPXK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609600"/>
            <a:ext cx="3581400" cy="2682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13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latin typeface="Century Gothic" pitchFamily="34" charset="0"/>
              </a:rPr>
              <a:t>The church was the center of medieval life</a:t>
            </a:r>
          </a:p>
          <a:p>
            <a:r>
              <a:rPr lang="en-US" dirty="0" smtClean="0">
                <a:latin typeface="Century Gothic" pitchFamily="34" charset="0"/>
              </a:rPr>
              <a:t>Every town and manor had a church or cathedral</a:t>
            </a:r>
          </a:p>
          <a:p>
            <a:r>
              <a:rPr lang="en-US" dirty="0" smtClean="0">
                <a:latin typeface="Century Gothic" pitchFamily="34" charset="0"/>
              </a:rPr>
              <a:t>The church was a daily presence in people’s lives</a:t>
            </a:r>
          </a:p>
          <a:p>
            <a:r>
              <a:rPr lang="en-US" dirty="0" smtClean="0">
                <a:latin typeface="Century Gothic" pitchFamily="34" charset="0"/>
              </a:rPr>
              <a:t>People even measured how long to cook an egg based on how many prayers they said</a:t>
            </a:r>
            <a:endParaRPr lang="en-US" dirty="0">
              <a:latin typeface="Century Gothic" pitchFamily="34" charset="0"/>
            </a:endParaRPr>
          </a:p>
        </p:txBody>
      </p:sp>
      <p:sp>
        <p:nvSpPr>
          <p:cNvPr id="4" name="Title 3"/>
          <p:cNvSpPr>
            <a:spLocks noGrp="1"/>
          </p:cNvSpPr>
          <p:nvPr>
            <p:ph type="title"/>
          </p:nvPr>
        </p:nvSpPr>
        <p:spPr/>
        <p:txBody>
          <a:bodyPr/>
          <a:lstStyle/>
          <a:p>
            <a:r>
              <a:rPr lang="en-US" dirty="0" smtClean="0">
                <a:latin typeface="Century Gothic" pitchFamily="34" charset="0"/>
              </a:rPr>
              <a:t>The Role of the Church</a:t>
            </a:r>
            <a:endParaRPr lang="en-US" dirty="0">
              <a:latin typeface="Century Gothic" pitchFamily="34" charset="0"/>
            </a:endParaRPr>
          </a:p>
        </p:txBody>
      </p:sp>
      <p:pic>
        <p:nvPicPr>
          <p:cNvPr id="12290" name="Picture 2" descr="https://encrypted-tbn0.google.com/images?q=tbn:ANd9GcSEZLVrG9Sw0Mp3vStbaaFBL4B1szMqSVus_HcDOYh-ZkkYS4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572000"/>
            <a:ext cx="43434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6081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Century Gothic" pitchFamily="34" charset="0"/>
              </a:rPr>
              <a:t>Just like feudal society, the church had a very strict structure</a:t>
            </a:r>
          </a:p>
          <a:p>
            <a:endParaRPr lang="en-US" dirty="0">
              <a:latin typeface="Century Gothic" pitchFamily="34" charset="0"/>
            </a:endParaRPr>
          </a:p>
        </p:txBody>
      </p:sp>
      <p:sp>
        <p:nvSpPr>
          <p:cNvPr id="3" name="Title 2"/>
          <p:cNvSpPr>
            <a:spLocks noGrp="1"/>
          </p:cNvSpPr>
          <p:nvPr>
            <p:ph type="title"/>
          </p:nvPr>
        </p:nvSpPr>
        <p:spPr/>
        <p:txBody>
          <a:bodyPr/>
          <a:lstStyle/>
          <a:p>
            <a:r>
              <a:rPr lang="en-US" dirty="0" smtClean="0">
                <a:latin typeface="Century Gothic" pitchFamily="34" charset="0"/>
              </a:rPr>
              <a:t>The Role of the Church </a:t>
            </a:r>
            <a:endParaRPr lang="en-US" dirty="0">
              <a:latin typeface="Century Gothic" pitchFamily="34" charset="0"/>
            </a:endParaRPr>
          </a:p>
        </p:txBody>
      </p:sp>
      <p:pic>
        <p:nvPicPr>
          <p:cNvPr id="13314" name="Picture 2" descr="https://encrypted-tbn2.google.com/images?q=tbn:ANd9GcR3svMD2Ze7PTEhdSDxNGz7S7I8MmpcaIsMgt_Jca04iMhhpt6n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133600"/>
            <a:ext cx="2076450" cy="2782872"/>
          </a:xfrm>
          <a:prstGeom prst="rect">
            <a:avLst/>
          </a:prstGeom>
          <a:noFill/>
          <a:extLst>
            <a:ext uri="{909E8E84-426E-40DD-AFC4-6F175D3DCCD1}">
              <a14:hiddenFill xmlns:a14="http://schemas.microsoft.com/office/drawing/2010/main">
                <a:solidFill>
                  <a:srgbClr val="FFFFFF"/>
                </a:solidFill>
              </a14:hiddenFill>
            </a:ext>
          </a:extLst>
        </p:spPr>
      </p:pic>
      <p:sp>
        <p:nvSpPr>
          <p:cNvPr id="4" name="Isosceles Triangle 3"/>
          <p:cNvSpPr/>
          <p:nvPr/>
        </p:nvSpPr>
        <p:spPr>
          <a:xfrm>
            <a:off x="381000" y="2438400"/>
            <a:ext cx="6477000" cy="403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895600" y="3352800"/>
            <a:ext cx="137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38400" y="3962400"/>
            <a:ext cx="240075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9200" y="5486400"/>
            <a:ext cx="487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200400" y="2819400"/>
            <a:ext cx="1143000" cy="461665"/>
          </a:xfrm>
          <a:prstGeom prst="rect">
            <a:avLst/>
          </a:prstGeom>
          <a:noFill/>
        </p:spPr>
        <p:txBody>
          <a:bodyPr wrap="square" rtlCol="0">
            <a:spAutoFit/>
          </a:bodyPr>
          <a:lstStyle/>
          <a:p>
            <a:r>
              <a:rPr lang="en-US" sz="2400" b="1" dirty="0" smtClean="0">
                <a:solidFill>
                  <a:schemeClr val="bg1"/>
                </a:solidFill>
                <a:latin typeface="Century Gothic" pitchFamily="34" charset="0"/>
              </a:rPr>
              <a:t>Pope</a:t>
            </a:r>
            <a:endParaRPr lang="en-US" sz="2400" b="1" dirty="0">
              <a:solidFill>
                <a:schemeClr val="bg1"/>
              </a:solidFill>
              <a:latin typeface="Century Gothic" pitchFamily="34" charset="0"/>
            </a:endParaRPr>
          </a:p>
        </p:txBody>
      </p:sp>
      <p:sp>
        <p:nvSpPr>
          <p:cNvPr id="22" name="TextBox 21"/>
          <p:cNvSpPr txBox="1"/>
          <p:nvPr/>
        </p:nvSpPr>
        <p:spPr>
          <a:xfrm>
            <a:off x="2667000" y="3434383"/>
            <a:ext cx="2372299" cy="1200329"/>
          </a:xfrm>
          <a:prstGeom prst="rect">
            <a:avLst/>
          </a:prstGeom>
          <a:noFill/>
        </p:spPr>
        <p:txBody>
          <a:bodyPr wrap="square" rtlCol="0">
            <a:spAutoFit/>
          </a:bodyPr>
          <a:lstStyle/>
          <a:p>
            <a:r>
              <a:rPr lang="en-US" sz="2400" dirty="0" smtClean="0">
                <a:solidFill>
                  <a:schemeClr val="bg1"/>
                </a:solidFill>
                <a:latin typeface="Century Gothic" pitchFamily="34" charset="0"/>
              </a:rPr>
              <a:t>Archbishop </a:t>
            </a:r>
          </a:p>
          <a:p>
            <a:endParaRPr lang="en-US" sz="2400" dirty="0" smtClean="0">
              <a:solidFill>
                <a:schemeClr val="bg1"/>
              </a:solidFill>
              <a:latin typeface="Century Gothic" pitchFamily="34" charset="0"/>
            </a:endParaRPr>
          </a:p>
          <a:p>
            <a:r>
              <a:rPr lang="en-US" sz="2400" dirty="0" smtClean="0">
                <a:solidFill>
                  <a:schemeClr val="bg1"/>
                </a:solidFill>
                <a:latin typeface="Century Gothic" pitchFamily="34" charset="0"/>
              </a:rPr>
              <a:t>Bishops</a:t>
            </a:r>
            <a:endParaRPr lang="en-US" sz="2400" dirty="0">
              <a:solidFill>
                <a:schemeClr val="bg1"/>
              </a:solidFill>
              <a:latin typeface="Century Gothic" pitchFamily="34" charset="0"/>
            </a:endParaRPr>
          </a:p>
        </p:txBody>
      </p:sp>
      <p:sp>
        <p:nvSpPr>
          <p:cNvPr id="23" name="TextBox 22"/>
          <p:cNvSpPr txBox="1"/>
          <p:nvPr/>
        </p:nvSpPr>
        <p:spPr>
          <a:xfrm>
            <a:off x="3048000" y="4593306"/>
            <a:ext cx="1295400" cy="523220"/>
          </a:xfrm>
          <a:prstGeom prst="rect">
            <a:avLst/>
          </a:prstGeom>
          <a:noFill/>
        </p:spPr>
        <p:txBody>
          <a:bodyPr wrap="square" rtlCol="0">
            <a:spAutoFit/>
          </a:bodyPr>
          <a:lstStyle/>
          <a:p>
            <a:r>
              <a:rPr lang="en-US" sz="2800" dirty="0" smtClean="0">
                <a:solidFill>
                  <a:schemeClr val="bg1"/>
                </a:solidFill>
                <a:latin typeface="Century Gothic" pitchFamily="34" charset="0"/>
              </a:rPr>
              <a:t>Priests</a:t>
            </a:r>
            <a:endParaRPr lang="en-US" sz="2800" dirty="0">
              <a:solidFill>
                <a:schemeClr val="bg1"/>
              </a:solidFill>
              <a:latin typeface="Century Gothic" pitchFamily="34" charset="0"/>
            </a:endParaRPr>
          </a:p>
        </p:txBody>
      </p:sp>
      <p:sp>
        <p:nvSpPr>
          <p:cNvPr id="24" name="TextBox 23"/>
          <p:cNvSpPr txBox="1"/>
          <p:nvPr/>
        </p:nvSpPr>
        <p:spPr>
          <a:xfrm>
            <a:off x="2133600" y="5791200"/>
            <a:ext cx="3047999" cy="523220"/>
          </a:xfrm>
          <a:prstGeom prst="rect">
            <a:avLst/>
          </a:prstGeom>
          <a:noFill/>
        </p:spPr>
        <p:txBody>
          <a:bodyPr wrap="square" rtlCol="0">
            <a:spAutoFit/>
          </a:bodyPr>
          <a:lstStyle/>
          <a:p>
            <a:r>
              <a:rPr lang="en-US" sz="2800" dirty="0" smtClean="0">
                <a:solidFill>
                  <a:schemeClr val="bg1"/>
                </a:solidFill>
                <a:latin typeface="Century Gothic" pitchFamily="34" charset="0"/>
              </a:rPr>
              <a:t>Monks and Nuns</a:t>
            </a:r>
            <a:endParaRPr lang="en-US" sz="2800" dirty="0">
              <a:solidFill>
                <a:schemeClr val="bg1"/>
              </a:solidFill>
              <a:latin typeface="Century Gothic" pitchFamily="34" charset="0"/>
            </a:endParaRPr>
          </a:p>
        </p:txBody>
      </p:sp>
      <p:cxnSp>
        <p:nvCxnSpPr>
          <p:cNvPr id="14" name="Straight Connector 13"/>
          <p:cNvCxnSpPr/>
          <p:nvPr/>
        </p:nvCxnSpPr>
        <p:spPr>
          <a:xfrm>
            <a:off x="1926116" y="4554747"/>
            <a:ext cx="33316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8192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latin typeface="Century Gothic" pitchFamily="34" charset="0"/>
              </a:rPr>
              <a:t>The church had incredible power</a:t>
            </a:r>
          </a:p>
          <a:p>
            <a:r>
              <a:rPr lang="en-US" sz="2800" dirty="0" smtClean="0">
                <a:latin typeface="Century Gothic" pitchFamily="34" charset="0"/>
              </a:rPr>
              <a:t>The only common language in Europe was Latin- The language of the church</a:t>
            </a:r>
          </a:p>
          <a:p>
            <a:r>
              <a:rPr lang="en-US" sz="2800" dirty="0" smtClean="0">
                <a:latin typeface="Century Gothic" pitchFamily="34" charset="0"/>
              </a:rPr>
              <a:t>Only church officials could read and write</a:t>
            </a:r>
          </a:p>
          <a:p>
            <a:r>
              <a:rPr lang="en-US" sz="2800" dirty="0" smtClean="0">
                <a:latin typeface="Century Gothic" pitchFamily="34" charset="0"/>
              </a:rPr>
              <a:t>The church could excommunicate people which meant throwing them out of the church</a:t>
            </a:r>
          </a:p>
          <a:p>
            <a:r>
              <a:rPr lang="en-US" sz="2800" dirty="0" smtClean="0">
                <a:latin typeface="Century Gothic" pitchFamily="34" charset="0"/>
              </a:rPr>
              <a:t>The church taught that the only way to salvation was through the sacraments</a:t>
            </a:r>
            <a:endParaRPr lang="en-US" sz="2800" dirty="0">
              <a:latin typeface="Century Gothic" pitchFamily="34" charset="0"/>
            </a:endParaRPr>
          </a:p>
        </p:txBody>
      </p:sp>
      <p:sp>
        <p:nvSpPr>
          <p:cNvPr id="3" name="Title 2"/>
          <p:cNvSpPr>
            <a:spLocks noGrp="1"/>
          </p:cNvSpPr>
          <p:nvPr>
            <p:ph type="title"/>
          </p:nvPr>
        </p:nvSpPr>
        <p:spPr/>
        <p:txBody>
          <a:bodyPr/>
          <a:lstStyle/>
          <a:p>
            <a:r>
              <a:rPr lang="en-US" dirty="0" smtClean="0">
                <a:latin typeface="Century Gothic" pitchFamily="34" charset="0"/>
              </a:rPr>
              <a:t>The Role of the Church</a:t>
            </a:r>
            <a:endParaRPr lang="en-US" dirty="0">
              <a:latin typeface="Century Gothic" pitchFamily="34" charset="0"/>
            </a:endParaRPr>
          </a:p>
        </p:txBody>
      </p:sp>
    </p:spTree>
    <p:extLst>
      <p:ext uri="{BB962C8B-B14F-4D97-AF65-F5344CB8AC3E}">
        <p14:creationId xmlns:p14="http://schemas.microsoft.com/office/powerpoint/2010/main" val="22417433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smtClean="0">
                <a:latin typeface="Century Gothic" pitchFamily="34" charset="0"/>
              </a:rPr>
              <a:t>Can you see any problems with the church having so much power?</a:t>
            </a:r>
            <a:endParaRPr lang="en-US" sz="3600" dirty="0">
              <a:latin typeface="Century Gothic" pitchFamily="34" charset="0"/>
            </a:endParaRPr>
          </a:p>
        </p:txBody>
      </p:sp>
      <p:sp>
        <p:nvSpPr>
          <p:cNvPr id="3" name="Title 2"/>
          <p:cNvSpPr>
            <a:spLocks noGrp="1"/>
          </p:cNvSpPr>
          <p:nvPr>
            <p:ph type="title"/>
          </p:nvPr>
        </p:nvSpPr>
        <p:spPr/>
        <p:txBody>
          <a:bodyPr/>
          <a:lstStyle/>
          <a:p>
            <a:pPr algn="ctr"/>
            <a:r>
              <a:rPr lang="en-US" dirty="0" smtClean="0">
                <a:latin typeface="Century Gothic" pitchFamily="34" charset="0"/>
              </a:rPr>
              <a:t>Stop and Think</a:t>
            </a:r>
            <a:endParaRPr lang="en-US" dirty="0">
              <a:latin typeface="Century Gothic" pitchFamily="34" charset="0"/>
            </a:endParaRPr>
          </a:p>
        </p:txBody>
      </p:sp>
      <p:pic>
        <p:nvPicPr>
          <p:cNvPr id="4" name="Picture 2" descr="http://ts1.mm.bing.net/images/thumbnail.aspx?q=1439426162560&amp;id=e3eb3fe19a391f6d20669e63b929b73f&amp;url=http%3a%2f%2fwww.mylinkstolearning.com%2fStopThin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304800"/>
            <a:ext cx="895350" cy="12099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ts1.mm.bing.net/images/thumbnail.aspx?q=1439426162560&amp;id=e3eb3fe19a391f6d20669e63b929b73f&amp;url=http%3a%2f%2fwww.mylinkstolearning.com%2fStopThin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764" y="304800"/>
            <a:ext cx="895350" cy="1209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5338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495800"/>
            <a:ext cx="7924800" cy="1371600"/>
          </a:xfrm>
        </p:spPr>
        <p:txBody>
          <a:bodyPr/>
          <a:lstStyle/>
          <a:p>
            <a:r>
              <a:rPr lang="en-US" dirty="0" smtClean="0">
                <a:latin typeface="Century Gothic" pitchFamily="34" charset="0"/>
              </a:rPr>
              <a:t>The Crusades</a:t>
            </a:r>
            <a:endParaRPr lang="en-US" dirty="0">
              <a:latin typeface="Century Gothic" pitchFamily="34" charset="0"/>
            </a:endParaRPr>
          </a:p>
        </p:txBody>
      </p:sp>
      <p:pic>
        <p:nvPicPr>
          <p:cNvPr id="15362" name="Picture 2" descr="https://encrypted-tbn3.google.com/images?q=tbn:ANd9GcTQ-f1b8d2N19t7r8hVId6IKxC2dPixtkTc73XJao_ZBeSdea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685800"/>
            <a:ext cx="5105400" cy="3428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6321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During the Middle Ages, Christians called Palestine/Israel the “Holy Land” because  Jesus had lived there</a:t>
            </a:r>
          </a:p>
          <a:p>
            <a:r>
              <a:rPr lang="en-US" dirty="0" smtClean="0"/>
              <a:t>Many Christians wanted to see the places that Jesus had visited</a:t>
            </a:r>
          </a:p>
          <a:p>
            <a:r>
              <a:rPr lang="en-US" dirty="0" smtClean="0"/>
              <a:t>The Holy Land had been under Christian control, but was retaken by the Muslims who were living there</a:t>
            </a:r>
          </a:p>
          <a:p>
            <a:r>
              <a:rPr lang="en-US" dirty="0" smtClean="0"/>
              <a:t>They soon began preventing Christians from visiting</a:t>
            </a:r>
          </a:p>
          <a:p>
            <a:r>
              <a:rPr lang="en-US" dirty="0" smtClean="0"/>
              <a:t>Rumors spread around Europe that Muslims were killing Christians and destroying Churches</a:t>
            </a:r>
            <a:endParaRPr lang="en-US" dirty="0"/>
          </a:p>
        </p:txBody>
      </p:sp>
      <p:sp>
        <p:nvSpPr>
          <p:cNvPr id="3" name="Title 2"/>
          <p:cNvSpPr>
            <a:spLocks noGrp="1"/>
          </p:cNvSpPr>
          <p:nvPr>
            <p:ph type="title"/>
          </p:nvPr>
        </p:nvSpPr>
        <p:spPr/>
        <p:txBody>
          <a:bodyPr/>
          <a:lstStyle/>
          <a:p>
            <a:r>
              <a:rPr lang="en-US" dirty="0" smtClean="0"/>
              <a:t>The Holy Land</a:t>
            </a:r>
            <a:endParaRPr lang="en-US" dirty="0"/>
          </a:p>
        </p:txBody>
      </p:sp>
    </p:spTree>
    <p:extLst>
      <p:ext uri="{BB962C8B-B14F-4D97-AF65-F5344CB8AC3E}">
        <p14:creationId xmlns:p14="http://schemas.microsoft.com/office/powerpoint/2010/main" val="42945402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In 1095, Pope Urban II called on all European Christians to join together to unite and fight the holy Crusades or wars against the Muslims</a:t>
            </a:r>
          </a:p>
          <a:p>
            <a:r>
              <a:rPr lang="en-US" sz="2800" dirty="0" smtClean="0"/>
              <a:t>The Pope wanted to take the Holy Land back from the Muslims</a:t>
            </a:r>
          </a:p>
          <a:p>
            <a:pPr marL="0" indent="0">
              <a:buNone/>
            </a:pPr>
            <a:endParaRPr lang="en-US" sz="2800" dirty="0" smtClean="0"/>
          </a:p>
          <a:p>
            <a:endParaRPr lang="en-US" dirty="0"/>
          </a:p>
        </p:txBody>
      </p:sp>
      <p:sp>
        <p:nvSpPr>
          <p:cNvPr id="3" name="Title 2"/>
          <p:cNvSpPr>
            <a:spLocks noGrp="1"/>
          </p:cNvSpPr>
          <p:nvPr>
            <p:ph type="title"/>
          </p:nvPr>
        </p:nvSpPr>
        <p:spPr/>
        <p:txBody>
          <a:bodyPr/>
          <a:lstStyle/>
          <a:p>
            <a:r>
              <a:rPr lang="en-US" dirty="0" smtClean="0"/>
              <a:t>Pope Urban’s Call</a:t>
            </a:r>
            <a:endParaRPr lang="en-US" dirty="0"/>
          </a:p>
        </p:txBody>
      </p:sp>
      <p:pic>
        <p:nvPicPr>
          <p:cNvPr id="2050" name="Picture 2" descr="https://upload.wikimedia.org/wikipedia/commons/thumb/6/64/Peter_the_Hermit_Preaching_the_First_Crusade.jpg/220px-Peter_the_Hermit_Preaching_the_First_Crusa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352800"/>
            <a:ext cx="4648200" cy="3380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434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572000"/>
          </a:xfrm>
        </p:spPr>
        <p:txBody>
          <a:bodyPr/>
          <a:lstStyle/>
          <a:p>
            <a:r>
              <a:rPr lang="en-US" dirty="0" smtClean="0"/>
              <a:t>Many European Christians made the long journey from Europe to the holy land to defeat the Muslims</a:t>
            </a:r>
          </a:p>
          <a:p>
            <a:r>
              <a:rPr lang="en-US" dirty="0" smtClean="0"/>
              <a:t>There were seven crusades in total</a:t>
            </a:r>
          </a:p>
          <a:p>
            <a:endParaRPr lang="en-US" dirty="0"/>
          </a:p>
        </p:txBody>
      </p:sp>
      <p:sp>
        <p:nvSpPr>
          <p:cNvPr id="3" name="Title 2"/>
          <p:cNvSpPr>
            <a:spLocks noGrp="1"/>
          </p:cNvSpPr>
          <p:nvPr>
            <p:ph type="title"/>
          </p:nvPr>
        </p:nvSpPr>
        <p:spPr/>
        <p:txBody>
          <a:bodyPr/>
          <a:lstStyle/>
          <a:p>
            <a:r>
              <a:rPr lang="en-US" dirty="0" smtClean="0"/>
              <a:t>The Crusades</a:t>
            </a:r>
            <a:endParaRPr lang="en-US" dirty="0"/>
          </a:p>
        </p:txBody>
      </p:sp>
      <p:pic>
        <p:nvPicPr>
          <p:cNvPr id="4" name="Picture 2" descr="http://4.bp.blogspot.com/-5LU57vU70vM/ULMOw7VVmEI/AAAAAAAACIs/9cSfCdskccQ/s1600/FirstCrusadeRouteMap.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819400"/>
            <a:ext cx="6477000" cy="3863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413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15000"/>
              </a:lnSpc>
              <a:spcBef>
                <a:spcPts val="0"/>
              </a:spcBef>
            </a:pPr>
            <a:r>
              <a:rPr lang="en-US" sz="2800" dirty="0">
                <a:latin typeface="Century Gothic" pitchFamily="34" charset="0"/>
                <a:ea typeface="Calibri"/>
                <a:cs typeface="Times New Roman"/>
              </a:rPr>
              <a:t>As Roman Civilization declined, Europe became an isolated land of disunity, conflict and poverty</a:t>
            </a:r>
            <a:r>
              <a:rPr lang="en-US" sz="2800" dirty="0" smtClean="0">
                <a:latin typeface="Century Gothic" pitchFamily="34" charset="0"/>
                <a:ea typeface="Calibri"/>
                <a:cs typeface="Times New Roman"/>
              </a:rPr>
              <a:t>.</a:t>
            </a:r>
          </a:p>
          <a:p>
            <a:pPr>
              <a:lnSpc>
                <a:spcPct val="115000"/>
              </a:lnSpc>
              <a:spcBef>
                <a:spcPts val="0"/>
              </a:spcBef>
            </a:pPr>
            <a:r>
              <a:rPr lang="en-US" sz="2800" dirty="0" smtClean="0">
                <a:latin typeface="Century Gothic" pitchFamily="34" charset="0"/>
                <a:ea typeface="Calibri"/>
                <a:cs typeface="Times New Roman"/>
              </a:rPr>
              <a:t>People no longer had the Roman Empire to protect them and unite them </a:t>
            </a:r>
            <a:endParaRPr lang="en-US" sz="2800" dirty="0">
              <a:latin typeface="Century Gothic" pitchFamily="34" charset="0"/>
              <a:ea typeface="Calibri"/>
              <a:cs typeface="Times New Roman"/>
            </a:endParaRPr>
          </a:p>
          <a:p>
            <a:pPr>
              <a:lnSpc>
                <a:spcPct val="115000"/>
              </a:lnSpc>
              <a:spcBef>
                <a:spcPts val="0"/>
              </a:spcBef>
            </a:pPr>
            <a:r>
              <a:rPr lang="en-US" sz="2800" dirty="0">
                <a:latin typeface="Century Gothic" pitchFamily="34" charset="0"/>
                <a:ea typeface="Calibri"/>
                <a:cs typeface="Times New Roman"/>
              </a:rPr>
              <a:t>Between 400 and 700, Germanic tribes carved Western Europe into small kingdoms</a:t>
            </a:r>
            <a:r>
              <a:rPr lang="en-US" sz="2800" dirty="0" smtClean="0">
                <a:latin typeface="Century Gothic" pitchFamily="34" charset="0"/>
                <a:ea typeface="Calibri"/>
                <a:cs typeface="Times New Roman"/>
              </a:rPr>
              <a:t>.</a:t>
            </a:r>
          </a:p>
          <a:p>
            <a:pPr>
              <a:lnSpc>
                <a:spcPct val="115000"/>
              </a:lnSpc>
              <a:spcBef>
                <a:spcPts val="0"/>
              </a:spcBef>
            </a:pPr>
            <a:r>
              <a:rPr lang="en-US" sz="2800" dirty="0" smtClean="0">
                <a:latin typeface="Century Gothic" pitchFamily="34" charset="0"/>
                <a:ea typeface="Calibri"/>
                <a:cs typeface="Times New Roman"/>
              </a:rPr>
              <a:t>This signaled the beginning of the Medieval period </a:t>
            </a:r>
            <a:endParaRPr lang="en-US" sz="2800" dirty="0">
              <a:latin typeface="Century Gothic" pitchFamily="34" charset="0"/>
              <a:ea typeface="Calibri"/>
              <a:cs typeface="Times New Roman"/>
            </a:endParaRPr>
          </a:p>
          <a:p>
            <a:endParaRPr lang="en-US" dirty="0"/>
          </a:p>
        </p:txBody>
      </p:sp>
      <p:sp>
        <p:nvSpPr>
          <p:cNvPr id="2" name="Title 1"/>
          <p:cNvSpPr>
            <a:spLocks noGrp="1"/>
          </p:cNvSpPr>
          <p:nvPr>
            <p:ph type="title"/>
          </p:nvPr>
        </p:nvSpPr>
        <p:spPr/>
        <p:txBody>
          <a:bodyPr/>
          <a:lstStyle/>
          <a:p>
            <a:r>
              <a:rPr lang="en-US" b="1" dirty="0" smtClean="0">
                <a:latin typeface="Century Gothic" pitchFamily="34" charset="0"/>
              </a:rPr>
              <a:t>Medieval times</a:t>
            </a:r>
            <a:endParaRPr lang="en-US" b="1" dirty="0">
              <a:latin typeface="Century Gothic" pitchFamily="34" charset="0"/>
            </a:endParaRPr>
          </a:p>
        </p:txBody>
      </p:sp>
    </p:spTree>
    <p:extLst>
      <p:ext uri="{BB962C8B-B14F-4D97-AF65-F5344CB8AC3E}">
        <p14:creationId xmlns:p14="http://schemas.microsoft.com/office/powerpoint/2010/main" val="22337599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smtClean="0">
                <a:latin typeface="Century Gothic" pitchFamily="34" charset="0"/>
              </a:rPr>
              <a:t>On your map, circle the holy land. </a:t>
            </a:r>
            <a:br>
              <a:rPr lang="en-US" sz="3600" dirty="0" smtClean="0">
                <a:latin typeface="Century Gothic" pitchFamily="34" charset="0"/>
              </a:rPr>
            </a:br>
            <a:endParaRPr lang="en-US" sz="3600" dirty="0" smtClean="0">
              <a:latin typeface="Century Gothic" pitchFamily="34" charset="0"/>
            </a:endParaRPr>
          </a:p>
          <a:p>
            <a:r>
              <a:rPr lang="en-US" sz="3600" dirty="0" smtClean="0">
                <a:latin typeface="Century Gothic" pitchFamily="34" charset="0"/>
              </a:rPr>
              <a:t>Then, trace the route from England to the Holy Land.</a:t>
            </a:r>
          </a:p>
          <a:p>
            <a:r>
              <a:rPr lang="en-US" sz="3600" dirty="0" smtClean="0">
                <a:latin typeface="Century Gothic" pitchFamily="34" charset="0"/>
              </a:rPr>
              <a:t>List some difficulties a crusader might face on making the journey.</a:t>
            </a:r>
            <a:endParaRPr lang="en-US" sz="3600" dirty="0" smtClean="0">
              <a:latin typeface="Century Gothic" pitchFamily="34" charset="0"/>
            </a:endParaRPr>
          </a:p>
          <a:p>
            <a:endParaRPr lang="en-US" sz="3600" dirty="0">
              <a:latin typeface="Century Gothic" pitchFamily="34" charset="0"/>
            </a:endParaRPr>
          </a:p>
          <a:p>
            <a:pPr marL="0" indent="0">
              <a:buNone/>
            </a:pPr>
            <a:endParaRPr lang="en-US" sz="3600" dirty="0" smtClean="0">
              <a:latin typeface="Century Gothic" pitchFamily="34" charset="0"/>
            </a:endParaRPr>
          </a:p>
          <a:p>
            <a:endParaRPr lang="en-US" sz="3600" dirty="0">
              <a:latin typeface="Century Gothic" pitchFamily="34" charset="0"/>
            </a:endParaRPr>
          </a:p>
          <a:p>
            <a:pPr marL="0" indent="0">
              <a:buNone/>
            </a:pPr>
            <a:endParaRPr lang="en-US" sz="3600" dirty="0" smtClean="0">
              <a:latin typeface="Century Gothic" pitchFamily="34" charset="0"/>
            </a:endParaRPr>
          </a:p>
        </p:txBody>
      </p:sp>
      <p:sp>
        <p:nvSpPr>
          <p:cNvPr id="3" name="Title 2"/>
          <p:cNvSpPr>
            <a:spLocks noGrp="1"/>
          </p:cNvSpPr>
          <p:nvPr>
            <p:ph type="title"/>
          </p:nvPr>
        </p:nvSpPr>
        <p:spPr/>
        <p:txBody>
          <a:bodyPr/>
          <a:lstStyle/>
          <a:p>
            <a:pPr algn="ctr"/>
            <a:r>
              <a:rPr lang="en-US" dirty="0" smtClean="0">
                <a:latin typeface="Century Gothic" pitchFamily="34" charset="0"/>
              </a:rPr>
              <a:t>Stop and Think</a:t>
            </a:r>
            <a:endParaRPr lang="en-US" dirty="0">
              <a:latin typeface="Century Gothic" pitchFamily="34" charset="0"/>
            </a:endParaRPr>
          </a:p>
        </p:txBody>
      </p:sp>
      <p:pic>
        <p:nvPicPr>
          <p:cNvPr id="4" name="Picture 2" descr="http://ts1.mm.bing.net/images/thumbnail.aspx?q=1439426162560&amp;id=e3eb3fe19a391f6d20669e63b929b73f&amp;url=http%3a%2f%2fwww.mylinkstolearning.com%2fStopThin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304800"/>
            <a:ext cx="895350" cy="12099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ts1.mm.bing.net/images/thumbnail.aspx?q=1439426162560&amp;id=e3eb3fe19a391f6d20669e63b929b73f&amp;url=http%3a%2f%2fwww.mylinkstolearning.com%2fStopThin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764" y="304800"/>
            <a:ext cx="895350" cy="1209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644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entury Gothic" pitchFamily="34" charset="0"/>
              </a:rPr>
              <a:t>The Crusades</a:t>
            </a:r>
            <a:endParaRPr lang="en-US" dirty="0">
              <a:latin typeface="Century Gothic" pitchFamily="34" charset="0"/>
            </a:endParaRPr>
          </a:p>
        </p:txBody>
      </p:sp>
      <p:sp>
        <p:nvSpPr>
          <p:cNvPr id="5" name="Content Placeholder 4"/>
          <p:cNvSpPr>
            <a:spLocks noGrp="1"/>
          </p:cNvSpPr>
          <p:nvPr>
            <p:ph sz="half" idx="1"/>
          </p:nvPr>
        </p:nvSpPr>
        <p:spPr/>
        <p:txBody>
          <a:bodyPr>
            <a:normAutofit/>
          </a:bodyPr>
          <a:lstStyle/>
          <a:p>
            <a:r>
              <a:rPr lang="en-US" sz="2800" dirty="0" smtClean="0">
                <a:latin typeface="Century Gothic" pitchFamily="34" charset="0"/>
              </a:rPr>
              <a:t>Reasons people went on Crusades</a:t>
            </a:r>
          </a:p>
          <a:p>
            <a:pPr lvl="1"/>
            <a:r>
              <a:rPr lang="en-US" sz="2800" dirty="0" smtClean="0">
                <a:solidFill>
                  <a:schemeClr val="tx1"/>
                </a:solidFill>
                <a:latin typeface="Century Gothic" pitchFamily="34" charset="0"/>
              </a:rPr>
              <a:t>To seek wealth</a:t>
            </a:r>
          </a:p>
          <a:p>
            <a:pPr lvl="1"/>
            <a:r>
              <a:rPr lang="en-US" sz="2800" dirty="0" smtClean="0">
                <a:solidFill>
                  <a:schemeClr val="tx1"/>
                </a:solidFill>
                <a:latin typeface="Century Gothic" pitchFamily="34" charset="0"/>
              </a:rPr>
              <a:t>To guarantee their salvation</a:t>
            </a:r>
          </a:p>
          <a:p>
            <a:pPr lvl="1"/>
            <a:r>
              <a:rPr lang="en-US" sz="2800" dirty="0" smtClean="0">
                <a:solidFill>
                  <a:schemeClr val="tx1"/>
                </a:solidFill>
                <a:latin typeface="Century Gothic" pitchFamily="34" charset="0"/>
              </a:rPr>
              <a:t>Deep religious beliefs</a:t>
            </a:r>
          </a:p>
        </p:txBody>
      </p:sp>
      <p:pic>
        <p:nvPicPr>
          <p:cNvPr id="16386" name="Picture 2" descr="https://encrypted-tbn3.google.com/images?q=tbn:ANd9GcSg3gFwtOysxmBfvI3NoR1B6yxRZ_Elw5fhPMIw0EIGZWxGJGzf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762000"/>
            <a:ext cx="3810000" cy="5266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5226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Century Gothic" panose="020B0502020202020204" pitchFamily="34" charset="0"/>
              </a:rPr>
              <a:t>It is estimated that almost 1.7 million people died on the crusades</a:t>
            </a:r>
          </a:p>
          <a:p>
            <a:pPr lvl="1"/>
            <a:r>
              <a:rPr lang="en-US" dirty="0" smtClean="0">
                <a:solidFill>
                  <a:schemeClr val="tx1"/>
                </a:solidFill>
                <a:latin typeface="Century Gothic" panose="020B0502020202020204" pitchFamily="34" charset="0"/>
              </a:rPr>
              <a:t>This includes Christian crusaders and Muslims, as well as Jews who were massacred during the holy wars</a:t>
            </a:r>
            <a:endParaRPr lang="en-US" dirty="0">
              <a:solidFill>
                <a:schemeClr val="tx1"/>
              </a:solidFill>
              <a:latin typeface="Century Gothic" panose="020B0502020202020204" pitchFamily="34" charset="0"/>
            </a:endParaRPr>
          </a:p>
        </p:txBody>
      </p:sp>
      <p:sp>
        <p:nvSpPr>
          <p:cNvPr id="3" name="Title 2"/>
          <p:cNvSpPr>
            <a:spLocks noGrp="1"/>
          </p:cNvSpPr>
          <p:nvPr>
            <p:ph type="title"/>
          </p:nvPr>
        </p:nvSpPr>
        <p:spPr/>
        <p:txBody>
          <a:bodyPr/>
          <a:lstStyle/>
          <a:p>
            <a:r>
              <a:rPr lang="en-US" dirty="0" smtClean="0"/>
              <a:t>Impact of the Crusades</a:t>
            </a:r>
            <a:endParaRPr lang="en-US" dirty="0"/>
          </a:p>
        </p:txBody>
      </p:sp>
      <p:sp>
        <p:nvSpPr>
          <p:cNvPr id="4" name="AutoShape 2" descr="data:image/jpeg;base64,/9j/4AAQSkZJRgABAQAAAQABAAD/2wCEAAkGBxMTEhQUExQWFBUXGBobGRgYGBgYGhwbGB4XGh4cHBgcHSggGBolHh8XIjEhJSkrLi4uGCAzODMsNygtLisBCgoKDg0OGxAQGywkICQsLCwsLCwsLCwsLSwsLCwsLCwsLCwsLCwsLCwsLCwsLCwsLCwsLCwsLCwsLCwsLCwsLP/AABEIAK4BIgMBIgACEQEDEQH/xAAcAAACAgMBAQAAAAAAAAAAAAAEBQMGAAIHAQj/xABBEAACAQIEAwUFBwMEAAUFAAABAhEAAwQSITEFQVEGEyJhcTKBkaGxBxQjQsHR8FJicjOC4fEVJJLS4kNkk7LC/8QAGQEAAwEBAQAAAAAAAAAAAAAAAQIDBAAF/8QAJxEAAgICAgEEAgMBAQAAAAAAAAECEQMhEjFBBCIyURNhM0KBkXH/2gAMAwEAAhEDEQA/AOodrP8A6fo4+IFIza1nzHwQVYe0VxQ1pSYLZo84ilN7DjcD+SKx5Y3IZSo8tp4RNV/SCOcn4VZnFVa2JuXfUD9f1rqBBjYwoJaABua9ddarHbTjbWu7t2zqCrvsdj4Rr11PwqzoZAYHcAj3ia5u7RR4nGCk/Jti7JdYG+h+FLLeHYnLEHz/AJrT1Jn3VgaSQRt+tGMqM8sfLZHYAWASPQkCvVuoDuo94qLFYLMZ+R/eljYVlEN4TG8c+s03IKgP7WIQ/nX4ivbgQmZWfUUkSx0I9r5R+9S3EAnShzO4jcL0M0vuXH77LIyyPpRHDSAszuB+tDEzfn+79KZy0clsNDRU6NNRm2IrRWI2iuoBM7RQF/CSZEQepooLO51+NBX+KW5IBJgxIHSuejqs0+7N0oi3ZA5TQy49Op+FTLxBImD8K5NfZ3B/RpxPBC/ae22zDTyPI/GuKYnBtbvshERIPu0/npXbU4ghIUTJ20qh9vcMq4kMNMyAn1kiaOvBTG2nTKXcwnikda8bBEga/wAFMVA/grVSI2pGzTHYMbJEagRWxw59ocwB9alZZB0oiwmldYwGcN4YrDhtBEaUyOpiDWvdeVK2cPOy1grhrkbsWA89FH0pyljxWrW4VZjzEAfOhezw/BWBszfpTzhazcOg2PyrHJ3Me6Qe5y6dNvM0K94L7TAT1NLcTxAd6D+USo9OZobjOLV8oUzE8vStWN8YmHJjc5peB1bvA7EGiVxRFI+BNFu4Tyg/Wm6iQPSarDIpEcuJweuj17k+VaTW2WvMlNZAyaytsteUeRxF9seMNo4NgSDnfbfZaZ8Ixov2EuDWYn1kTST7b7ZP3KBPjuDnzC9K07LO1mwiEaFpP1j08/KhkjbNr6LDxDH2rUZ21J0A1P8A1S3EYNLIukmTmknnlgkgD1j5Uv7Y4yzEZgWDZoGsSNQTyqm4rjl+5ezNEEKAvKNDr56ChJKMbDhxynJRiF4vBvcxVtbgjvrikk7ZJBj3IIjyro13DLb8K+yBCjfTkJ51Te1fFku2LHdZSRmYg8m0WD050BwTjGNZilpVdBvlllUwYGbWBOkTUILujd6lSlCN6rVf+HSEFeCzB/nKqRZ4hxH76UuEKuoVYlIPsnSMw9atX3fGHe/aHpZJ+r1StmFqkH3EJiPKpckiCAdKpvaTh2JNsgY1XuiCLRCWp66jcxsDpS7hvaHE4EhMVYYKx8LkZQZJO4JWQOWmgFEKjaLSqkeVThZ9raoOHcStXhKMD5Hf4UYNKWhZC5rI1DfQUXgLAXL6n9a0vYclp6/vNT5ht5H6GhYAgkxXgFDLjDAOU7TvWff/AO0/EVbkhOLDAYFVC0YkHcEz8atk0h4lhYvEjQOsn1GlJPaKYnUqBQ4HLn1qQ3dRGkHbrXn3WRvvWHCmo6NFBGBOa6pGmv0qvfaCs3h/gv1NWjgtsAsSegFVjt4/4wj+lfqatD4kZfyFWidKw5f+6ydTr9K1e4IHLzNcy8UeXLuuWKltA78ooYMZ0PyFa27p1GYjz0rkgsYteAI9/wC1a3LuugjrQiXZOpOh91FGD1ilaDZcuzImws/1Mac8OHj/ANp6Tt1+NIOzrZcON5DN8NKsHCmBYkb5T9DyrG37wvoqN/ELtI12rQXFkSw+NC4nCybfkD+lRHC+Mt6D5VbwFR2XLsxBD7HUfrTt7QgRy0iq7wAZLIMxmcsf8UGvz099WZWOVZGp1IoY/kZvUdM0Fnqa1NnzFTC6OYrcXV6VpZipAuQdayi5FZQ0dRH9ouHzthucd58Tk/5oTAxasO9wTBETzjYD12ipPtPxKIcLngAs4kmIMLz61XsdxkG4iDLcVB4SSSCzAQ5AESBpHrTZH7qNfF0mC4y2jOoVPGSZAGkvJbQdATHQDqarX/hV62wt+2+WS06AHWSeVdHN9EFtLGVmXO9xiYA0IZnI31PsjoKqnGOLrbAtog758rsWGqg6CJ3I0E7D6Tn7lRf02R4pckgngXZG2UzXrrK3tMRGVQNt/nTDstg71p8QHjJmKIQILBCRmidBS6/euthBLyubxwBrMxJGhAIPyp7w3FgYZHYkwI6kkHKB5kmKlHjyo05p5Xhcm7TdV9AmExdo47EKZ70FQAdj4VjXkNZnyqxWb7MGYDQCF/uaNTrynQeh61Ru2eGuW2t4xTF5I7xRELa1CifzMDPzOy1tw3tu8EFAWZGIAOWCNARII6E+lVunbMccUpr2lQ4XxS994W5caSxObMeu9dV4RibWIwzLdCsmXMwZWACy0EzsfCdtq433FwEZlOpM7b/rVn4p2gunCjDWUKrli459p4E5R0BPPfWi2rso8UpJRS2RcKxMYtFw+drZuBRO+WRr12rqMda5z2Vm0QSFVvy5oOnMwdjMirtb4iWUbKebflHSBuzH+kUOSbEywaCmZZyjUxMdB1PSpFAkgcgZ9YOnrQuHDLoiZSxMF/ac83YflUefkIFVDHdsWW73VggWwxXMVkuTu07ama6vJJRt0i7cMWUUNrK6isxuBWRAER+vlvWcFkopaPZ3Gk7ctYqazirb+y6tG8GelC7C+ySwk70u4woW6sf0H6im+Ak21pN2lfI6Hfwn6imd0JGlIGtvodtD8oBoTE8Q1hdfOhLtxm3OnSh9ZoKHllHL6CTjrnJo9AKrvaO8S8sSZVdT607aKR9pAM6+6nAlsTswHOvUg6VDiXGxNR3sXlUldTED1O1c0WiR8Sxi2/CplufQevnQuB4j+V9jz/fyoXuWhnYH3g6z5VKcGVEghlMajqdY+FVSSFex3bbzB9dKKSCJn3Uq4M5Ksh1iI5wD/wBU3WxAA5+VSn2NBMuHZxAbKjzYn4064OPGTyymPhSrs6AMMNP6j86c8OYF4AjQ/SsL+bGb0VRrP89a8u2NvI0UrggldYME+dYxk0bKjrA4SBbToqj4nO3/APIpvc3qHDDbrl/QVKKthXbPP9RJ9HttJNS9yK8sDy99TT0q6M6RH3XpWV7FZXBpCn7WrDOcKqxBNzMW9kKAmpPWYiqIcCyI15llc4Hh0AmRIBgxPlXQPtcOWzbeSMmc6dPDPvia5ricS1m3Za8XfNEksSpDA7mYBGh99Ll+Z6OLcSy4niq21FkoElRnA0OVrhYj1ZVXfkfOq52yi8+GxCiJa5aiDrlebeg5lSKIw3FUS/lGUAgMpz5g2Ya7yD0q3YbgNtsKXskgpc71RMqWSJGvsgwRp0pIyk5aQzhCMU33ZXuHYqxbthcRILt4ZWGLCNRP5ZjfQ6Cj8Rje7szbBHdwEDCYB9u80aFomANprnfH+NHE3mcAjZVBIkActN9STV27D8UQqFuMJQeIEwR0In6iulDilIG5KvBW+OdoXugQSIYlgTqwYAeIegI9KVlmtXAZ00K/4tuPmRXSu3PBbWIwlvEkql5ABmJjNrEEjnzqpcRwAbDorsouKPDpBYmJAUanl7xTtqq+xsUqdrwNeC4VrzkKF8MHWPZOoMc96uOJ7LoyoVREcCGC+y089v5Ncx4RxS5bdQSyOg7th7JjWPPqPeK6F2Vxtxu8D58rJ4XMnXbQ9YrJxUXxfk35ZZJR/LFpV/0oHHcOy4koy5jbYAAmNiDv0OtWjh182MOEA7u4xP4hjwqxkKhOrMZjpQiYlji7mcSWACswnxoq6a84+lD8e7Q5UATM95iTLwQibBYGgMgmIq0blVGPM6fF7GnDuI2+6xVrFXcsDwXSxFzxScqkeI6gGK55hbqAkasOX5T05TrUOLxBY6yx5yf1ra1d9qLYmDrqI/c1o462QWm2hs/aG4wFtc39MyTCtoQTpptVm7NYiHCwZO2hiDvrttVd4Jh2uuECAbZmPsgef7c6a8ZwT4YXM4JDqRbG4IYZARAkwKR0tINWdHHFrVm0M7qpA2J157Dcmq5i+MLiSGUMAB+aJPnoarvFMKt62zlXF20ujEFS6wCrMOeaH5aajlUXA8QcoAkCOasNPXYjzFFOyX40lY6N4ajz/aozc1qIsJpRf46qXCpGkxPp5U6iJY9LVWu1WIGf0AP6Uxs4w3QsRlJAzSQP3NKON4DNchQ1yY8X5fSSaFpPZSMW9lde/mO+8U5w3Ab7oSiyywcgILALqSV3nQaUVgODYkEBUMHSWKgCdJnf4U+4LwS7YuZi48oBM+u0VKedJaZpjib7KTcsO4JO/Uk1AzwGnYxr0MazH186ufGeBsolGzZm8QMCAeenKk1/suzr/qID6v8A+yqwyRkrJTg06Zr2ZsShb+pjPu0605W3B3B0j0ojs/2ddLBIKXMhOYKSDB10BAnQV7ftkGCpUjkQQfgahklctDw6LBwJT3SiAfa+tN+Ht+JGvsn02pbwRh3Kn/LT300wHtnyVqzN+4DXZV+H4VrL3LbsDmAmJIBGoGw1mPnUyprSm7xfMpujxEEB4kGCd99YJA9COlOVdSubXb31SSaGi0WfBcv8aMATpS/A3BGnJdR0PSilaq4ujDm+RPkPI6VtAG5FQ5o56UHir8kRsKqtEhrmTrWUpFw1lGwEH2x38tqypUlXFxSRyBCj9a5/xDGd7w05SAUKhl9JUxy6H4Vdvtqxl22cF3RMs1wQNZMKRpzrn+HF8ObmIwyqjZASAB1GbKG8THn6cqGVe434muJSGbxRqB8+UmK7x2Oxtu5ZWzaP4KplJnWSIj11JJ6mubY/A4W9cJR0ts2XMjgpqF1KNqAJnSl62cZg2buxcFtxqy+yQfMEge+DT8lL9MM4yrYyHYi491ks3FeGOkNyOhJGw/uovtP2dxVjD2lgO7QrKniK5cxAzbGYJ9wojsx2lyKbaAK7kZnJkQNhAMxrtNAdqO0F1imR82VmhuRI5+lKrc6Onajt9m/bjiDEW1zE6Am1rA8+gptw1VQBlGrDVj4mIOurHWPKq5xvFK1+2xknuh0jdj9Y+VM7eOyYYsdwMo9Tt8vpUZ3SReEEo2Q8QcYjEK0SE0zbSZ9rqatvZk93dQO0oQ0gk6LtmIOw038656uK7uDI9/X050xwvGLm+YHcGenMHypHCTZqThHG1ffeh9xXChEW73igK4a2dWYrCqFboQAZ15VVuM2nFx3KyjyUYagg7ajp060/ON75VtXUyZrgIuctc2h13ljTK1w/ugEBMtLW40JI9pddM3MddQdtGjJwdMzTinG7Ofk8hHxFNeGcL73UkGPyg6ny13900p7ScOvW7jXjDLcZmDpy11DLvbYcwacfZhxFLeIYkCckCen5oPI7H09K0S+NoyqVdAGH4m7XEXN3YDRC6AGYk9W5SZ25VduPYjPhcMcwbK4Uk7k+H3cqi4v2Kt3rjXLJKF3kzswaDmK+fi25itMTwNxhbFkaKLzlnjQDcEdCdPnUXKLaoq77Ydx5GzWb4X2rcZdtF8LW/IHQjoSKS48sptC2oIaQI8IgSc07TEzOsg1YcX/pWkzBshJBHhkNpsehFVkXu6W6xLMDORRqql5DMeY0O20k02P7JTfgDxvGiGiNhuOZ/QbUgxaK5zTHz19fhV24L2S+8J3l5u70LQJGnLN5+kVXMLh0WXJlQSVkQQPMf1bVbmn0LFV2RYLEuiAMpKrpqNOZ6ajU14vFnQmFWOWnKrHw7spcxSK1253amWVRvHKSdB6Vvj+x5TwoyOxGisQGMdNdalKcHplY6Etvtffy5VyAemuvnMfKjMZ2ibvCto5yOZkidNhWmF7LWhq2Zj/TMD96b4Xh6IPAgT0qThj8Ir+SQJhhjHbvHtu1sjkJAOm6jUadaOtAwIGpp52YJUukjKQG966fr8q0xOHtrcdco3+uvuqbyVpHRXJ7COzdod3dnb/4mmHGcIj27mZQStsEGNRq2x5VJYwSLabKMgZdY9N4rMfPd3S0QbYAjqJnTluPnUr9wrexVgF8C+h+pprw1TnP+Lae7rS3h5Xux8PnTjhQ8fuMfz3UI/I7J0zn1nAWwLgByFhz9nptpFeot8LqpK66rrIH5l6074zw83cTdthssKHE84AP6/Oq9xjvMtpMsqg0IB9pjr9BpWyOyV/Q57H4lQXIZyCNQ20n8w0Gu2lWovVQwWTDMEunKSoYwSdT+U9OVWBcVO0HzGop4p2Zsoa12o7rUOb1e+0N6dIia9/WVn3cV7ROJPtew73WwVu2crM1zxaCAAsmToKTcLurZt3MNeuC+pDZSdSSZMA+s1cftB7PW8WLOdmXJnIyxzC7yKrWA7JYe3lYF3IaVl4EjbSIO3yqHqJ++kb8XHjs5vxjAtlM22zD+0gjrOmgoPAXMRZAi5ctEmQCCB5HKwgzXVcbYxty5JW2EzHUuDprGw3189h5ih34djGLd6cPeXSEiIA5DMIPPnQfqNU0VUeqZRFx4Lp3li1cIVpIUAuTzaI0GuvpRPE8Fh7tuybeTDmDKuS2pMQXBIHlMGnnGuy9sy1tfu17kJ8BPIEchvqKD7PY9H72zeVVuCbTxBBgxm6GCD6b1yyKridKLfyR5e4ML9oJH4iglWQhgdTz2HPeKR4bFJku2yokIxAOsMsj4/tXnDbV+1cIXQhoJJygke+TrrTO4pAFy8tu4R+YL3b6nXxLOb/cDQent2PGaSpFPuWYMz8a2+9FiEG0iTy/6p/xvD2L+XLc7to0DpCnzzrt7xrQt3gz2bSsLeckyzqQ6xGmokf91ZSTSsEn+zezxPKpT2wTtMwfLz5Vc+J2S+FVm0uWih05TAMec1U+ymDNy6zFZVFmI5nYiOY1+FWbG4r8C4G1XQk+yRBnxSNDp76jl3JJHQqOyr9qOJB7exFy4crkbMBqSR1JAFB8OW0UbMgW4B4fDmVjy2PgO/l6UDir/eIjXZLE6Rpl/ejful5Q2gYAEkgQTpPozfMxtVeo0BxXK6LVb7RC0oyE58uRUJkEbfBZJ8qsWK4otuyqsWkhdIDDadYBI6Vzvh2BumGMqp2zLDa6aA+KPlVxxOEzGQ2ZWVNByKgAg9CNT76hJJMNWjXG4g3vFbnvEIyyYzA/lA89AOetIeBcIuPiPxDAQZmIbcGeY5aE609xWEZrdwWZ7wKHG0+Brbaec8vKl/Eu0YGFt5UHfljuB4gSc7aASJgZSIBGxiip64xF/He2HY7jStet2UeLQGcgEHOAYVdJO4n3CiMP2ds3szSwOYkCRGaeemuh2Jpb2dw4xCFzZVXSMzABempEA7k+JRtuOdNrXFTbtM/swTbGgCyNZAB1Oxzc6m5STpIdqLj2YttcK8FxeMaLJ0P90aDb/igeLX1vx4Babkyg/Pr8jQ9q349ycxkyTv19aPvEdNTtrPy5VRya2TUUKMJdYNkuNkIOUmCQCDvp8aY4bOZmIBImR8qrPaywUvO6tmDnXyMCf+6adnrn/lkHM5t+fiOp+VNJasMaei0cDd1uhsiuIIjvEG4jma2vYK6XuO1s25JIBO86wp2J99KsNcIMxPrseUaVecLdmypWSIEZt9JGvU+dZ2NJ8dgvDM7WfGRBHhykHwxG456VnEtLVzzA+UUYQANBrz5c6A4hJtN6fqKR9iICwjHuxHn9aY8IH4hnodfhSzDqco5bnT1prwj2/dQj8hp9M0xnD2a6bqQGEAZvZYQQwMVvisKoR2IE+EjnBAjQ/GmJO1VztkjOqKpgq4G/NlJ/T51oTbdGcqXH8KwvOWmc0ieYJmR15UVwzHFLDv7WVlEf5aT56/UUv4hjL10CySSVMR585NMMPwmAgmU3YbDTbzNaI3VCTSG2CVX/ABC2YnltkjlE6zvNHq1A4ewqCFAA6VNnp0QkgvOKyhu8Ne0QcS19urLxauW5ZrZJyD8wMA+8b1XsPjG7u41y13dxCMqGZcHkOpO2nOrN2ywzXBaCNlMknUgZdAfU7QKWhCLRS4ucZSuRWksu0yYg++snqGvyM2437UK+E8U7xns3gbdwEkIwg5eXLcbfCm6ADofh9OtVzhODupiQW7zuzOXMRBMbTJ/gqwqSADchTPX5a71nkUktgnGrFt7YN2ciupkGCNeo1jYEdCa55bs20xt3w5bVwnIx8maCCeoI866Tj8ZYCsl5kKkagnl5Rz9KoXaDE4XKbQNxkHittlMo87hjuPXzpoSfVdjQXl/4MOIXXVEvWsqiIusEQtmWNfECSuWOlIeK8aCsbbW+8v3MpGbQLIMFVWJLSCOWm1O+zOLDLdVp5qQwgggbkAwAQZ+GtVm5h1LMs5jacshIEwGkISNgZ0PU+dWg7k0/AJRVWhPbt3MRcIEsQYYtoBGkHp6Ux4zi72GS1bR2tyWY5ZQn2QdtGHSrvgQb6tcJXKqkuzAKM39KkavAgZm1Nc64ljEuXVKFsqDw54mdz5Ez9KpFuUv0BuHH9l67Ltbtnu2aHNvxOdzccydxyAHKlP2g9oLahsPaUM8RcuHUCYOVPPrOg9dRq2Itu5cGHyAFI0Bkmc22/I0s4lwEsguKCW1mNtIGnn9aWEFy5MGR7pMX8BxEHNdAI0RZAMZpOg9x36iuhcOw1kaL4S2hAjYnrHWK55iFK92oEkDM3LxNGgJ3gAe+aacPxzkGAZXKANPMyDI6V2WPLaHxy1stnHOHhSGBhRA085Kn66eVCJjMo8O0b6+8k+v0oh1uXbIt5srvAVjyOhEx6Ee+qVxnhOItM6XbogatlJg89TG/lSY4KWrDLJT3sdJ2lNu6QgDjTOxJGxnKCNzvJ8/KqnjcWTiGutAzsToDoZmNd6HuXYVUQnXSPM6fGsuYVkUlhI2Max61qhhjF2TeRl34D2hC3wQVbMkNyAidPMa7Gedb8f49aZ1TLK52dhGqzqFU7DeflVIwaspLgkZdVnUSNs1Zbxb3rjPcIzMZMCNT6CAKH40nYLTOoHhSGyb+GuZ1gSCJIXmTOpMxr61PheDvdSVuKlwg5AwME+v/ABS/stZzISWIWMoUaZzzHnpGg69KdXbZy6DKwYgidQfrB5etZuX2UmuLpFZvdmULZMQ91WXcDLqTuRI2/an/AAnheGt2/YZgg8wxmeYaB8qZ4a73693dHeADfZh5huvlzpVj8P3JjOGRtp0JiNGXrsaWU29HRV68kw4MtxQ9pjb1kAiZB2BINPeHYd0tqjQYJgg8td5G9a8NtlbakiJAGk/rRmHAif5zqN2wTk2qIi2knTQUJxIAWm936UZk8Mz0NBcUP4THzH1WgCPYFhG/DX1P1prw5YuHl4fdSfDrKr7xTfhNoBvdtXL5ByLsOCVWeKEsLxmAnj8yUkAfP5VZqSLbhr/oZ95q0XVka2VvgHCBct3LrsZMkAEHUbzI+VMLeGEbmjsJbCPetDZkdlA5QDIoCZrVjdqyWTuj04c8j8azuT1FS2knnH89KlOGJ2Zfn+1PyJg/dedZRH3Q/wBSfE/tXldyR1MtnbnElLa5HFtjMMyMyACJzEDwjzO1c7w/avEBrga2txbZyl7dxWBiJgFBI9451c/tP7SjBpZHdq5u94oz+yIA9oAagztXDeEdpmsKyG2rAkyNhrvsD9aXLgc5NpFseaMdSOz8M4ot62WyMMmuwB2Oo1gjfY1QOMdsGa64trduiWhWIQaiAPD4hHrPpSDB4u6bbMGuKhEFJJmeU8xtVh4FwU3riI0Kp1Y89OQ+lQ/Godo1KttPQl4bwy+R3tzO3lM6k75sxgDzHPcU+sX3VSCPBoGmJk6Gd5H/ADVp4lYFlsggQBMRMf4gyFG01SbuMQXrykZgMyke5Yj/AHSPKpOTnJqui8KUbGGZLCviLAJZIzIp0YDy6x9KXcOtWMbfOR2w9y5qUIzqxHISVM84B92lK73FCtqV0zMCF2MbnXn/AN007NYoXWa97LLIByjyk+/T/wBNaIxcYNsyZZt5VGI+xHDLyfgs4ZVUNqCCybMyr+Zl5j31T+0+Gsr/AKa5SeY9g+vQn9K6I143u6LXC6o86iGHLwuoHh6qZ2FVztZwzvmRLKwSeQAgA7nlUIZFzWy/F8Xor/ZwqUEttJY7bbAH+b10Ds3ZBtOcpcAEdFMsCQCdzE7TVVu9iIQd1ci4NwwlSRrp/TQ1rjmJw17/AMwhBXw5Y8OgiBGw56z1rRL3fEzV9l245wG3dyG3GVgigRzJymR13oDCdnrQxD2jMBnmJAORWI50VwjtZh7hSSVcspy/3CCdOW29a3sUqXu8DAMWz6nQzpp1B2061FN9MptIudjA20ssttQDlbXckiYJY+6uV8a7O3r0F7V3vToW3U5YPXXfT310XDYxB41cd2AS4LDwTBKsfhFIu0wa5eyG6WsMoKhJG/5XP5tfdrsDQcqdi434fk5dwzBXgzOiB+7MONGOus+Xu2g0x4zxxDZTDrYyMDmuOwAZo1UQPyjffWBTiyiYTF21EKt0922UDLJ1U+s6f7qn7R2bMnOABJAYAggg5TDddvI5TVZZt3WiqwJ68lS4fZN0KmaBMxG52JPlVj4XwhFDEHLG+4npOvzFKL1ruSOYPskSCeUdQ3l9aaXL7Nhnu5sgTZcrPneQPGwGVRE79KWcpzft6LqEILfZYeFcRV3tYYAZ83edSAusluQPQ/Cn3FoyAgw6nciVykiZG8TGvnVG+zwjvAWMuz+NufjkDX4VduMWcQquqlCp8IkHPHu0BGlSkuLojKVz0RYW+bThLgAZwCpEkEHSAQNTPwrGYXMSFdCVXQAiDJAJMEbaAe6swrm53Vp8yMFDgmNxIhd586PxpKvadmB1K7QfEJBmTMdPOpfsN76DWAggADaIA08q3tWwB/POokMk0QHMbUqt7ItGjqOc0Jxi1+ExHKPqKNY6c6A4y/4DeZX/APYU6o5dizAr4NtMxj4044dbhgfXpSzBKcqjzP1pxgz4ojrSrspPoIy0ovDW8fICnFAY22Bacjcrr7oql6IJbIMOgzMeZRpPuJ+FLrFrbb1M/pTXDEFgOuYfEGtPuvpVsE1TRPMnZtaNv8xU+YDD9Yqe3fsKeZ+FDWkDAERHWP3rdLK7kqR6D607oXYX99tdP58a8pa15QSIT4f81lDR1MXfbzhe8t4XQyGuERy0WuF4dPxFDda+n+3uCtXbdsXTlUFjnH5dN9dx5VwHjPBhmZlYQDoYiddCBymtf5Pc4hjFNJkV3EwVRRmI9SOVMrfGu7XvEYhlG0x4hyPlsfjU3B+FKSuWHJ0Jkz8QdKk7Z8AS1bZpZXABMjcGQJ6c9ayvJDmos28G4NoE4AT3veDK1wAyXJDOGEav12+HpVy4RwLDMhud01ptc7Zi416nWAZ5iuS4C+4YAGTy93kedX3shxpoRXzhpIDaieoPUdRsZqvqMeuSMmKUr4oY8d7Gs9tUtsjEsNDmBjmQYInY6n60ttdlsRb/AA0uWi2YeHPBiGMAR4iPET0610DCWkuAyBBU+FSdAeXkelLOFdnEsubyYhsgfTMuZpEqyNJ0g89zNZY5Hxqyv9+XkUcOXFqrW7qZBHtGI1mSWnQDejuF3Aw0ILbNGuo016DpVsxtwZZMZSIIifef7etcw4zgr2HuG8gy2y8qD0nTUc9t96SKUmyvNy7LraQjn6zz9/SpLnCUvgd9B0hWAgz79x5GtOz91cQguBt94689OVOlA50jm4vQrrpnM7nBYxX3e0zd4jsGcwF7pgpGvWZEDrTDj/Acc5UBFZLSnIFOpneJHiJPLToK6BaurEkDMI1I1j13/wC6xcRJjqdth7vOrLJfuF5NaOXWL6D7tcUNb8ZW+hzBc6wFYrtOXMJ30q19orgOHtkCS7Fdxp4SRz6j5UT2o7NpfW46lluESfGMpKbZgNAaXdkEt4jDC3eUEAkQCZzDn1B3oPdSGbuJScW7YjKjsq3u8EHYAayTy3q0JhTdw/dsUuXBoRMKdTMHU6iCNN5pb287Pdwquri4mY+1OcAdT+YDblvtRvYq4HBDktlUZbYEADXpuxjf0p5/BNHRyNvoJ7E9mAk3rpZmRzAkju8swSJ8TQRvoI0nem3F8Xhc/dZA+cCXQhcp6gjdpieVMuz2HGe4TmEEZehWGEeZBkdYiocb2TUnPh2KsDnCtqCfI6QSCRzpb5ATjy9xWl4IxhrLmbbOhtXMo0knwOABOpIDaamKb8B45ctMyYs92onK75gNIAGYiNek0wwd5WyyIFyc2vMCI02bf/00Y5Md25zAgjUDxaCP937TU+d9jNJXoixGHsYhVIZXg5kdCCVPPUGCD0qVMJbKZWUv/cxkjlPSa3ucOtNBZVnmy+BpH9ywfnXuDfV7ebOFgh5BPinwtGhI69COdLTBetHuBslQVYloYwx3I5fKjLa1EiAf91Ja8vrQiLI0j5Uu4mR3LD0+opgyiemhoLi1r8I+o+oodMKBMJalAY1k/U0zwIhwPI0Bgx+GD0J+pphgSM/uof2DLyFE/Wg+Ikd2/pRYXf3ULxCO6eP6f2rpOya7A8Po/pm+hqmf+Jv1NXXBGWPnP0NU7F8MyNGVzrEjbadek1s9Hx3ZL1PK1REeKMNJNSJxJzzrVMCJ1YqOY3o65w9PbQllESMrCD5GZINa3LGjOo5GBnibdfnWU4XhKkTlPx/5rKX8mP6DwyFj+1FosW5APj57VxDjV4t4tt4A02PT413P7TLQaxbBMePT1iuN3sHnaFMseXkKEppZGjTCD42JOHcVa2ZViI1O8VYcdjLuLX2sltlAbTxMAdh0XU+tRt2aQAbkmJ6fDmabpYUAhRB5xUpuLkmi8W1GipYrgy94q2zDLBnTy9P4K94a7Wb3dZ2g6+LUg7k+hprYWcRcE7KtL+0doBkaNZ1P6VRSv2sSqfJHVuzlybWYRPM8+f6UVisHDB0Yqh1dAYBbUzH1pT2HB+6gmdSPof576fMCEjfXlNeXNuOi0vkA8XxoS2hALZpVpJHIHQ7wRIrfieAt3bPdKSkkDXUabab++lXaO4oSyJ/Nc3PMBP3NOCFuoQphmIKMCRPqehpk3SYHFJIp7cIxXDnzqM9okBiuoI9NxVzsYkXbee0VbY68/wC2dw37VHgb7oQTPnMn4iYqJeD2VfvbGaXeSM8Zd5yqdCCTGvupm1LbOf7G2HsZgS3lK7z6nnUF27aXxlUVRuWERHu3opn8KhSM3ryjcx7qX8ZW1eRrd9Swj2hI16jr8KaNdEd3sUdn+0Yxd24pANvMVClPymYJPnp8aS2bD4bEYhSt1UBlSiF5PLrpHMVD2YvlL5tyIHhUgAaKTB0HQzNXbHXz3edgTlE6QSNNf2pptLRT4u0UntJjGvFZBaRoCrKRtupGhpV2VwmIVndCysFgD8p/ynTL6a0xXGvirjXHYhfZ8lXoOrGrPinNmxoh1EKBGmnrvE/Ci5uK4lFDpj7BWSq6kSdT6n+GiMFcOddTHrSJeP2Wy+Ijnsd/huNaL4bxJHcZcxjc5TGu0kipRTTROUXuxVgLZBySQLgzoTrBk/RpHoRT+y6uFnWfXl8x/wAVBxnCTaDqIa2Mw/xjxD4QfdXnCr8nN+V416N0oy70FvlGwnEYVHEOSyyCVYBhp/tqcKMsKMoHIAD5VDi8xtvDQQJk9AdR8JrbDsSJbfqOfnvS7oWtWeup5fWpbYyiNN6xAenOvWpY62B/Rq+sEH5UNxNfwm35fUUUrDUUPxl/wW931FN2cu0LMPb8I8R1n050dw9AHgGl+EkqOW4+dMeGHx7fCk/sPJ6YcVqDiEd2/pRDChOInwP6ftTE12B4VfxB74pYwLNlzDLtvqRrptyppgf9RfM9fKq9isbcXe2fImNfnNUwurDOPJkv3QLMjTbnt10NaGyNAHIBI8IkSeXPU8qBZHcEPeKBvysVJM8h0HvoJcEzEL94U5DBCy0f7jpPltVrAo1pllOEHU//AJP/AJ1lJ/ueH/8AuD/vFZQ/07gjoX2g/wCjb/z/AErl+GsfijQT4vpNdO+0T/Rt/wCcfEGuc4RQb432Y/Kj6j+Rj4f4yQ2dzG9RWrUOwUcgSY6kzRzCFBHMmtMJbJZjO4H1qaYTLVpFk5UDaT+GpnyOlQcXwK3cPf8Aw1JUBlIAEarMRGmWaYta0jSBvpqedG8FwQOcNBUoBHWY/au51sDFXZDiwthrN4ZSCMqx6edWniZ/CuEEg92/kdFMQaHbhdlrnesgLiBPptI2JoftHjO7sOw30QdPGYk+6ajJqUg6bVGq21v4YW3VSWSQxAJDCDz6xvUOG7P2QMrG4hX+m4QvXRQY61BwTEjNBkkwQOWkzNWLEurMCR5wdfSuuh5Np0gTDcLtpqigt5kk/OhuMYjLYYuNGlAsQSx9nfoZOnSi8axBR1JGcwf8p39I3pT2s4j+ClqJLksC2sZIOnPXb0muitgjbkhjwLEs1smTAeInYQtNhmjQnlz+NUfs9xVkbLcJIbYJoAd51OtXW6+Uz1g6V0o1LYJr6EXafB6274WHVjmIESoHPqRQfHsSzJbtjQ3oDGfy7mPUgirHjrisgBBOYlT7xVO4jhM2HCZj4LuXlty13gfqapj32cnoNwPCgbkMAEQeHlqw39fP+2m2Hsi/YZD7SzEGPGkga/zStMJwpEUCXYiJJd+Xv0G+lTYeLd0hZggPqSdpB38h86RyuQQgWoRBzA3IA60Xl/BPLxD6ipFTQN5fXX9a2vaWnJ5EfpXY75EpO0bqNBI5fwVXMPhcrva5KcyfMj5SPdTgXSLqgmVZNB5jnQnGxla0401ynzBkj4EH4muvY0FWvsYYRwwDRIPLX3g1gGUKOkj3SY+VQ2GiQAANCPfvU5191G9UK+yVNqyRXqCK2ZZo1oXyQ3GFCcWYdy0Hmv1FHiyBUeItoQVYSDvSU+wqSEuDPgWfP60w4bHeT60K2DiFB0HUa660Rw1AHHoaWPyQ8mmmMWJ9KExVrMrDNv76mubtUI607JJMEwaEXFPIGP0qpY/ExcZbrkQxCgKvXmat+xMdapXa0BMVeMTorj1YA/WnwrtFL2A8VAaAJHqd/PSlQJBMNp5c/KjLGHa6ZLRrHwpmnDcogECYGw5mP4a0dKjuwFeLqBv8jWU5/wDCwvhLajTny/3VlLyidT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descr="https://centerfortanakhbasedstudiesdotcom.files.wordpress.com/2015/10/guillaume-de-clermont-def-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455165"/>
            <a:ext cx="43815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7111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1"/>
            <a:r>
              <a:rPr lang="en-US" sz="2800" b="1" dirty="0" smtClean="0">
                <a:solidFill>
                  <a:schemeClr val="tx1"/>
                </a:solidFill>
                <a:latin typeface="Century Gothic" pitchFamily="34" charset="0"/>
              </a:rPr>
              <a:t>Ended Feudalism</a:t>
            </a:r>
            <a:r>
              <a:rPr lang="en-US" sz="2800" dirty="0" smtClean="0">
                <a:solidFill>
                  <a:schemeClr val="tx1"/>
                </a:solidFill>
                <a:latin typeface="Century Gothic" pitchFamily="34" charset="0"/>
              </a:rPr>
              <a:t>: Kings grew more powerful as knights, nobles, and serfs left to fight which helped to eventually end feudalism</a:t>
            </a:r>
          </a:p>
          <a:p>
            <a:pPr lvl="1"/>
            <a:r>
              <a:rPr lang="en-US" sz="2800" b="1" dirty="0" smtClean="0">
                <a:solidFill>
                  <a:schemeClr val="tx1"/>
                </a:solidFill>
                <a:latin typeface="Century Gothic" pitchFamily="34" charset="0"/>
              </a:rPr>
              <a:t>Advanced civilization</a:t>
            </a:r>
            <a:r>
              <a:rPr lang="en-US" sz="2800" dirty="0" smtClean="0">
                <a:solidFill>
                  <a:schemeClr val="tx1"/>
                </a:solidFill>
                <a:latin typeface="Century Gothic" pitchFamily="34" charset="0"/>
              </a:rPr>
              <a:t>: Europeans brought back new inventions and ideas such as algebra, the compass, and medicine</a:t>
            </a:r>
          </a:p>
          <a:p>
            <a:pPr lvl="1"/>
            <a:r>
              <a:rPr lang="en-US" sz="2800" b="1" dirty="0" smtClean="0">
                <a:solidFill>
                  <a:schemeClr val="tx1"/>
                </a:solidFill>
                <a:latin typeface="Century Gothic" pitchFamily="34" charset="0"/>
              </a:rPr>
              <a:t>Increase in trade: </a:t>
            </a:r>
            <a:r>
              <a:rPr lang="en-US" sz="2800" dirty="0" smtClean="0">
                <a:solidFill>
                  <a:schemeClr val="tx1"/>
                </a:solidFill>
                <a:latin typeface="Century Gothic" pitchFamily="34" charset="0"/>
              </a:rPr>
              <a:t>Merchants became wealthy from trade with Muslims and new economic systems like banks and taxes developed</a:t>
            </a:r>
          </a:p>
          <a:p>
            <a:endParaRPr lang="en-US" dirty="0"/>
          </a:p>
        </p:txBody>
      </p:sp>
      <p:sp>
        <p:nvSpPr>
          <p:cNvPr id="3" name="Title 2"/>
          <p:cNvSpPr>
            <a:spLocks noGrp="1"/>
          </p:cNvSpPr>
          <p:nvPr>
            <p:ph type="title"/>
          </p:nvPr>
        </p:nvSpPr>
        <p:spPr/>
        <p:txBody>
          <a:bodyPr/>
          <a:lstStyle/>
          <a:p>
            <a:r>
              <a:rPr lang="en-US" dirty="0" smtClean="0"/>
              <a:t>Impact of the Crusades on Europe</a:t>
            </a:r>
            <a:endParaRPr lang="en-US" dirty="0"/>
          </a:p>
        </p:txBody>
      </p:sp>
    </p:spTree>
    <p:extLst>
      <p:ext uri="{BB962C8B-B14F-4D97-AF65-F5344CB8AC3E}">
        <p14:creationId xmlns:p14="http://schemas.microsoft.com/office/powerpoint/2010/main" val="20567265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400" dirty="0" smtClean="0">
                <a:latin typeface="Century Gothic" panose="020B0502020202020204" pitchFamily="34" charset="0"/>
              </a:rPr>
              <a:t>Since most of Crusades were fought on Muslim land, they faced mass destruction and large death-tolls</a:t>
            </a:r>
          </a:p>
          <a:p>
            <a:r>
              <a:rPr lang="en-US" sz="2400" dirty="0" smtClean="0">
                <a:latin typeface="Century Gothic" panose="020B0502020202020204" pitchFamily="34" charset="0"/>
              </a:rPr>
              <a:t>There was a smaller long-term impact on the Muslims because Muslim society was much more advanced at the time</a:t>
            </a:r>
          </a:p>
          <a:p>
            <a:pPr lvl="1"/>
            <a:r>
              <a:rPr lang="en-US" dirty="0" smtClean="0">
                <a:solidFill>
                  <a:schemeClr val="tx1"/>
                </a:solidFill>
                <a:latin typeface="Century Gothic" panose="020B0502020202020204" pitchFamily="34" charset="0"/>
              </a:rPr>
              <a:t>Learned about new weapons and military ideas</a:t>
            </a:r>
          </a:p>
          <a:p>
            <a:pPr lvl="1"/>
            <a:r>
              <a:rPr lang="en-US" dirty="0" smtClean="0">
                <a:solidFill>
                  <a:schemeClr val="tx1"/>
                </a:solidFill>
                <a:latin typeface="Century Gothic" panose="020B0502020202020204" pitchFamily="34" charset="0"/>
              </a:rPr>
              <a:t>Merchants became wealthy because of trade with Europeans</a:t>
            </a:r>
          </a:p>
          <a:p>
            <a:pPr lvl="1"/>
            <a:r>
              <a:rPr lang="en-US" dirty="0" smtClean="0">
                <a:solidFill>
                  <a:schemeClr val="tx1"/>
                </a:solidFill>
                <a:latin typeface="Century Gothic" panose="020B0502020202020204" pitchFamily="34" charset="0"/>
              </a:rPr>
              <a:t>Muslims became united against common enemy</a:t>
            </a:r>
            <a:endParaRPr lang="en-US" dirty="0">
              <a:solidFill>
                <a:schemeClr val="tx1"/>
              </a:solidFill>
              <a:latin typeface="Century Gothic" panose="020B0502020202020204" pitchFamily="34" charset="0"/>
            </a:endParaRPr>
          </a:p>
        </p:txBody>
      </p:sp>
      <p:sp>
        <p:nvSpPr>
          <p:cNvPr id="3" name="Title 2"/>
          <p:cNvSpPr>
            <a:spLocks noGrp="1"/>
          </p:cNvSpPr>
          <p:nvPr>
            <p:ph type="title"/>
          </p:nvPr>
        </p:nvSpPr>
        <p:spPr/>
        <p:txBody>
          <a:bodyPr/>
          <a:lstStyle/>
          <a:p>
            <a:r>
              <a:rPr lang="en-US" dirty="0" smtClean="0"/>
              <a:t>Effects of the Crusades on Muslims</a:t>
            </a:r>
            <a:endParaRPr lang="en-US" dirty="0"/>
          </a:p>
        </p:txBody>
      </p:sp>
    </p:spTree>
    <p:extLst>
      <p:ext uri="{BB962C8B-B14F-4D97-AF65-F5344CB8AC3E}">
        <p14:creationId xmlns:p14="http://schemas.microsoft.com/office/powerpoint/2010/main" val="8981618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smtClean="0">
                <a:latin typeface="Century Gothic" pitchFamily="34" charset="0"/>
              </a:rPr>
              <a:t>Which group “won” the crusades? </a:t>
            </a:r>
          </a:p>
          <a:p>
            <a:endParaRPr lang="en-US" sz="3600" dirty="0">
              <a:latin typeface="Century Gothic" pitchFamily="34" charset="0"/>
            </a:endParaRPr>
          </a:p>
          <a:p>
            <a:pPr marL="0" indent="0">
              <a:buNone/>
            </a:pPr>
            <a:endParaRPr lang="en-US" sz="3600" dirty="0">
              <a:latin typeface="Century Gothic" pitchFamily="34" charset="0"/>
            </a:endParaRPr>
          </a:p>
          <a:p>
            <a:pPr marL="0" indent="0">
              <a:buNone/>
            </a:pPr>
            <a:endParaRPr lang="en-US" sz="3600" dirty="0" smtClean="0">
              <a:latin typeface="Century Gothic" pitchFamily="34" charset="0"/>
            </a:endParaRPr>
          </a:p>
          <a:p>
            <a:endParaRPr lang="en-US" sz="3600" dirty="0">
              <a:latin typeface="Century Gothic" pitchFamily="34" charset="0"/>
            </a:endParaRPr>
          </a:p>
          <a:p>
            <a:pPr marL="0" indent="0">
              <a:buNone/>
            </a:pPr>
            <a:endParaRPr lang="en-US" sz="3600" dirty="0" smtClean="0">
              <a:latin typeface="Century Gothic" pitchFamily="34" charset="0"/>
            </a:endParaRPr>
          </a:p>
        </p:txBody>
      </p:sp>
      <p:sp>
        <p:nvSpPr>
          <p:cNvPr id="3" name="Title 2"/>
          <p:cNvSpPr>
            <a:spLocks noGrp="1"/>
          </p:cNvSpPr>
          <p:nvPr>
            <p:ph type="title"/>
          </p:nvPr>
        </p:nvSpPr>
        <p:spPr/>
        <p:txBody>
          <a:bodyPr/>
          <a:lstStyle/>
          <a:p>
            <a:pPr algn="ctr"/>
            <a:r>
              <a:rPr lang="en-US" dirty="0" smtClean="0">
                <a:latin typeface="Century Gothic" pitchFamily="34" charset="0"/>
              </a:rPr>
              <a:t>Stop and Think</a:t>
            </a:r>
            <a:endParaRPr lang="en-US" dirty="0">
              <a:latin typeface="Century Gothic" pitchFamily="34" charset="0"/>
            </a:endParaRPr>
          </a:p>
        </p:txBody>
      </p:sp>
      <p:pic>
        <p:nvPicPr>
          <p:cNvPr id="4" name="Picture 2" descr="http://ts1.mm.bing.net/images/thumbnail.aspx?q=1439426162560&amp;id=e3eb3fe19a391f6d20669e63b929b73f&amp;url=http%3a%2f%2fwww.mylinkstolearning.com%2fStopThin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304800"/>
            <a:ext cx="895350" cy="12099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ts1.mm.bing.net/images/thumbnail.aspx?q=1439426162560&amp;id=e3eb3fe19a391f6d20669e63b929b73f&amp;url=http%3a%2f%2fwww.mylinkstolearning.com%2fStopThin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1764" y="304800"/>
            <a:ext cx="895350" cy="1209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592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latin typeface="Century Gothic" pitchFamily="34" charset="0"/>
              </a:rPr>
              <a:t>Europe before and after the fall of Rome</a:t>
            </a:r>
            <a:endParaRPr lang="en-US" sz="3600" b="1" dirty="0">
              <a:latin typeface="Century Gothic" pitchFamily="34" charset="0"/>
            </a:endParaRPr>
          </a:p>
        </p:txBody>
      </p:sp>
      <p:pic>
        <p:nvPicPr>
          <p:cNvPr id="1026" name="Picture 2" descr="http://ancientweb.org/images/explore/Italy_Barbarian_Kingdo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197966"/>
            <a:ext cx="3962400" cy="37909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s1.mm.bing.net/images/thumbnail.aspx?q=1444276544228&amp;id=84584aa3caf71416897833c0763bbf6e&amp;url=http%3a%2f%2fwww.gods-word-first.org%2fImages%2froman-empire-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97966"/>
            <a:ext cx="3956049" cy="37909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8200" y="1676400"/>
            <a:ext cx="3124200" cy="584775"/>
          </a:xfrm>
          <a:prstGeom prst="rect">
            <a:avLst/>
          </a:prstGeom>
          <a:noFill/>
        </p:spPr>
        <p:txBody>
          <a:bodyPr wrap="square" rtlCol="0">
            <a:spAutoFit/>
          </a:bodyPr>
          <a:lstStyle/>
          <a:p>
            <a:pPr algn="ctr"/>
            <a:r>
              <a:rPr lang="en-US" sz="3200" dirty="0" smtClean="0">
                <a:latin typeface="Century Gothic" pitchFamily="34" charset="0"/>
              </a:rPr>
              <a:t>Before</a:t>
            </a:r>
            <a:endParaRPr lang="en-US" sz="3200" dirty="0">
              <a:latin typeface="Century Gothic" pitchFamily="34" charset="0"/>
            </a:endParaRPr>
          </a:p>
        </p:txBody>
      </p:sp>
      <p:sp>
        <p:nvSpPr>
          <p:cNvPr id="6" name="TextBox 5"/>
          <p:cNvSpPr txBox="1"/>
          <p:nvPr/>
        </p:nvSpPr>
        <p:spPr>
          <a:xfrm>
            <a:off x="5067300" y="1632817"/>
            <a:ext cx="3124200" cy="584775"/>
          </a:xfrm>
          <a:prstGeom prst="rect">
            <a:avLst/>
          </a:prstGeom>
          <a:noFill/>
        </p:spPr>
        <p:txBody>
          <a:bodyPr wrap="square" rtlCol="0">
            <a:spAutoFit/>
          </a:bodyPr>
          <a:lstStyle/>
          <a:p>
            <a:pPr algn="ctr"/>
            <a:r>
              <a:rPr lang="en-US" sz="3200" dirty="0" smtClean="0">
                <a:latin typeface="Century Gothic" pitchFamily="34" charset="0"/>
              </a:rPr>
              <a:t>After</a:t>
            </a:r>
            <a:endParaRPr lang="en-US" sz="3200" dirty="0">
              <a:latin typeface="Century Gothic" pitchFamily="34" charset="0"/>
            </a:endParaRPr>
          </a:p>
        </p:txBody>
      </p:sp>
    </p:spTree>
    <p:extLst>
      <p:ext uri="{BB962C8B-B14F-4D97-AF65-F5344CB8AC3E}">
        <p14:creationId xmlns:p14="http://schemas.microsoft.com/office/powerpoint/2010/main" val="2578654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latin typeface="Century Gothic" pitchFamily="34" charset="0"/>
              </a:rPr>
              <a:t>Feudalism in Medieval Times</a:t>
            </a:r>
            <a:endParaRPr lang="en-US" sz="4000" dirty="0">
              <a:latin typeface="Century Gothic" pitchFamily="34" charset="0"/>
            </a:endParaRP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3378777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entury Gothic" pitchFamily="34" charset="0"/>
              </a:rPr>
              <a:t>Feudalism</a:t>
            </a:r>
            <a:endParaRPr lang="en-US" dirty="0">
              <a:latin typeface="Century Gothic" pitchFamily="34" charset="0"/>
            </a:endParaRPr>
          </a:p>
        </p:txBody>
      </p:sp>
      <p:sp>
        <p:nvSpPr>
          <p:cNvPr id="5" name="Content Placeholder 4"/>
          <p:cNvSpPr>
            <a:spLocks noGrp="1"/>
          </p:cNvSpPr>
          <p:nvPr>
            <p:ph sz="half" idx="1"/>
          </p:nvPr>
        </p:nvSpPr>
        <p:spPr/>
        <p:txBody>
          <a:bodyPr/>
          <a:lstStyle/>
          <a:p>
            <a:r>
              <a:rPr lang="en-US" dirty="0" smtClean="0">
                <a:latin typeface="Century Gothic" pitchFamily="34" charset="0"/>
              </a:rPr>
              <a:t>In Medieval Times, people lived difficult lives</a:t>
            </a:r>
          </a:p>
          <a:p>
            <a:r>
              <a:rPr lang="en-US" dirty="0" smtClean="0">
                <a:latin typeface="Century Gothic" pitchFamily="34" charset="0"/>
              </a:rPr>
              <a:t>It took a lot of work to simply survive</a:t>
            </a:r>
          </a:p>
          <a:p>
            <a:r>
              <a:rPr lang="en-US" dirty="0" smtClean="0">
                <a:latin typeface="Century Gothic" pitchFamily="34" charset="0"/>
              </a:rPr>
              <a:t>A political system called Feudalism was created to solve these issues</a:t>
            </a:r>
            <a:endParaRPr lang="en-US" dirty="0">
              <a:latin typeface="Century Gothic" pitchFamily="34" charset="0"/>
            </a:endParaRPr>
          </a:p>
        </p:txBody>
      </p:sp>
      <p:pic>
        <p:nvPicPr>
          <p:cNvPr id="9" name="Content Placeholder 8" descr="http://www.ibiblio.org/wm/rh/img/october.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76800" y="838200"/>
            <a:ext cx="3429000" cy="5181600"/>
          </a:xfrm>
          <a:prstGeom prst="rect">
            <a:avLst/>
          </a:prstGeom>
          <a:noFill/>
          <a:ln>
            <a:noFill/>
          </a:ln>
        </p:spPr>
      </p:pic>
    </p:spTree>
    <p:extLst>
      <p:ext uri="{BB962C8B-B14F-4D97-AF65-F5344CB8AC3E}">
        <p14:creationId xmlns:p14="http://schemas.microsoft.com/office/powerpoint/2010/main" val="1583575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latin typeface="Century Gothic" pitchFamily="34" charset="0"/>
              </a:rPr>
              <a:t>Imagine a time before you could go to the store on the corner to buy the things you need to live. What types of activities would people in Medieval times need to do for themselves in order to be able to survive?</a:t>
            </a:r>
            <a:endParaRPr lang="en-US" sz="3200" dirty="0">
              <a:latin typeface="Century Gothic" pitchFamily="34" charset="0"/>
            </a:endParaRPr>
          </a:p>
        </p:txBody>
      </p:sp>
      <p:sp>
        <p:nvSpPr>
          <p:cNvPr id="3" name="Title 2"/>
          <p:cNvSpPr>
            <a:spLocks noGrp="1"/>
          </p:cNvSpPr>
          <p:nvPr>
            <p:ph type="title"/>
          </p:nvPr>
        </p:nvSpPr>
        <p:spPr/>
        <p:txBody>
          <a:bodyPr/>
          <a:lstStyle/>
          <a:p>
            <a:r>
              <a:rPr lang="en-US" dirty="0">
                <a:latin typeface="Century Gothic" pitchFamily="34" charset="0"/>
              </a:rPr>
              <a:t>		Stop and Think</a:t>
            </a:r>
            <a:endParaRPr lang="en-US" dirty="0"/>
          </a:p>
        </p:txBody>
      </p:sp>
      <p:pic>
        <p:nvPicPr>
          <p:cNvPr id="4" name="Picture 2" descr="http://ts1.mm.bing.net/images/thumbnail.aspx?q=1439426162560&amp;id=e3eb3fe19a391f6d20669e63b929b73f&amp;url=http%3a%2f%2fwww.mylinkstolearning.com%2fStopThin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304800"/>
            <a:ext cx="895350" cy="12099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ts1.mm.bing.net/images/thumbnail.aspx?q=1439426162560&amp;id=e3eb3fe19a391f6d20669e63b929b73f&amp;url=http%3a%2f%2fwww.mylinkstolearning.com%2fStopThin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309402"/>
            <a:ext cx="895350" cy="1209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320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itchFamily="34" charset="0"/>
              </a:rPr>
              <a:t>Feudalism</a:t>
            </a:r>
            <a:endParaRPr lang="en-US" dirty="0">
              <a:latin typeface="Century Gothic" pitchFamily="34" charset="0"/>
            </a:endParaRPr>
          </a:p>
        </p:txBody>
      </p:sp>
      <p:sp>
        <p:nvSpPr>
          <p:cNvPr id="3" name="Content Placeholder 2"/>
          <p:cNvSpPr>
            <a:spLocks noGrp="1"/>
          </p:cNvSpPr>
          <p:nvPr>
            <p:ph sz="half" idx="1"/>
          </p:nvPr>
        </p:nvSpPr>
        <p:spPr>
          <a:xfrm>
            <a:off x="457200" y="1524000"/>
            <a:ext cx="3505200" cy="4572000"/>
          </a:xfrm>
        </p:spPr>
        <p:txBody>
          <a:bodyPr/>
          <a:lstStyle/>
          <a:p>
            <a:r>
              <a:rPr lang="en-US" dirty="0" smtClean="0">
                <a:latin typeface="Century Gothic" pitchFamily="34" charset="0"/>
              </a:rPr>
              <a:t>Feudalism is:</a:t>
            </a:r>
          </a:p>
          <a:p>
            <a:pPr lvl="1"/>
            <a:r>
              <a:rPr lang="en-US" dirty="0" smtClean="0">
                <a:solidFill>
                  <a:schemeClr val="tx1"/>
                </a:solidFill>
                <a:latin typeface="Century Gothic" pitchFamily="34" charset="0"/>
              </a:rPr>
              <a:t>A system where people pledge loyalty to a lord or powerful land holder and in return receive land and protection</a:t>
            </a:r>
            <a:endParaRPr lang="en-US" dirty="0">
              <a:solidFill>
                <a:schemeClr val="tx1"/>
              </a:solidFill>
              <a:latin typeface="Century Gothic" pitchFamily="34" charset="0"/>
            </a:endParaRPr>
          </a:p>
        </p:txBody>
      </p:sp>
      <p:pic>
        <p:nvPicPr>
          <p:cNvPr id="6" name="Content Placeholder 5" descr="http://www.sbceo.k12.ca.us/~vms/carlton/Medieval/Feudalismchart2.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343400" y="1600200"/>
            <a:ext cx="4364038" cy="4114800"/>
          </a:xfrm>
          <a:prstGeom prst="rect">
            <a:avLst/>
          </a:prstGeom>
          <a:noFill/>
          <a:ln>
            <a:noFill/>
          </a:ln>
        </p:spPr>
      </p:pic>
    </p:spTree>
    <p:extLst>
      <p:ext uri="{BB962C8B-B14F-4D97-AF65-F5344CB8AC3E}">
        <p14:creationId xmlns:p14="http://schemas.microsoft.com/office/powerpoint/2010/main" val="1848841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92500" lnSpcReduction="10000"/>
          </a:bodyPr>
          <a:lstStyle/>
          <a:p>
            <a:r>
              <a:rPr lang="en-US" sz="2800" dirty="0" smtClean="0">
                <a:latin typeface="Century Gothic" pitchFamily="34" charset="0"/>
              </a:rPr>
              <a:t>In Feudal society, people had distinct roles that they played</a:t>
            </a:r>
          </a:p>
          <a:p>
            <a:pPr lvl="1"/>
            <a:r>
              <a:rPr lang="en-US" sz="3200" dirty="0" smtClean="0">
                <a:solidFill>
                  <a:schemeClr val="tx1"/>
                </a:solidFill>
                <a:latin typeface="Century Gothic" pitchFamily="34" charset="0"/>
              </a:rPr>
              <a:t>At the top was the King</a:t>
            </a:r>
          </a:p>
          <a:p>
            <a:pPr lvl="1"/>
            <a:r>
              <a:rPr lang="en-US" sz="3200" dirty="0" smtClean="0">
                <a:solidFill>
                  <a:schemeClr val="tx1"/>
                </a:solidFill>
                <a:latin typeface="Century Gothic" pitchFamily="34" charset="0"/>
              </a:rPr>
              <a:t>Underneath the King were his nobles who he gave land to</a:t>
            </a:r>
          </a:p>
          <a:p>
            <a:pPr lvl="1"/>
            <a:r>
              <a:rPr lang="en-US" sz="3200" dirty="0" smtClean="0">
                <a:solidFill>
                  <a:schemeClr val="tx1"/>
                </a:solidFill>
                <a:latin typeface="Century Gothic" pitchFamily="34" charset="0"/>
              </a:rPr>
              <a:t>Nobles allowed knights, peasants, and serfs to live on their land in exchange for their loyalty to the Noble</a:t>
            </a:r>
          </a:p>
          <a:p>
            <a:pPr lvl="0"/>
            <a:r>
              <a:rPr lang="en-US" sz="2800" dirty="0">
                <a:latin typeface="Century Gothic" panose="020B0502020202020204" pitchFamily="34" charset="0"/>
              </a:rPr>
              <a:t>During the Middle Ages, people were born into a social </a:t>
            </a:r>
            <a:r>
              <a:rPr lang="en-US" sz="2800" dirty="0" smtClean="0">
                <a:latin typeface="Century Gothic" panose="020B0502020202020204" pitchFamily="34" charset="0"/>
              </a:rPr>
              <a:t>class. They </a:t>
            </a:r>
            <a:r>
              <a:rPr lang="en-US" sz="2800" dirty="0">
                <a:latin typeface="Century Gothic" panose="020B0502020202020204" pitchFamily="34" charset="0"/>
              </a:rPr>
              <a:t>had the same social position, and often the same job, as their parents.</a:t>
            </a:r>
            <a:endParaRPr lang="en-US" sz="2400" dirty="0">
              <a:latin typeface="Century Gothic" panose="020B0502020202020204" pitchFamily="34" charset="0"/>
            </a:endParaRPr>
          </a:p>
          <a:p>
            <a:pPr lvl="1"/>
            <a:endParaRPr lang="en-US" sz="3200" dirty="0">
              <a:latin typeface="Century Gothic" pitchFamily="34" charset="0"/>
            </a:endParaRPr>
          </a:p>
        </p:txBody>
      </p:sp>
      <p:sp>
        <p:nvSpPr>
          <p:cNvPr id="5" name="Title 4"/>
          <p:cNvSpPr>
            <a:spLocks noGrp="1"/>
          </p:cNvSpPr>
          <p:nvPr>
            <p:ph type="title"/>
          </p:nvPr>
        </p:nvSpPr>
        <p:spPr/>
        <p:txBody>
          <a:bodyPr/>
          <a:lstStyle/>
          <a:p>
            <a:r>
              <a:rPr lang="en-US" dirty="0" smtClean="0">
                <a:latin typeface="Century Gothic" pitchFamily="34" charset="0"/>
              </a:rPr>
              <a:t>Feudalism Continued</a:t>
            </a:r>
            <a:endParaRPr lang="en-US" dirty="0">
              <a:latin typeface="Century Gothic" pitchFamily="34" charset="0"/>
            </a:endParaRPr>
          </a:p>
        </p:txBody>
      </p:sp>
    </p:spTree>
    <p:extLst>
      <p:ext uri="{BB962C8B-B14F-4D97-AF65-F5344CB8AC3E}">
        <p14:creationId xmlns:p14="http://schemas.microsoft.com/office/powerpoint/2010/main" val="15573136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1788</TotalTime>
  <Words>1151</Words>
  <Application>Microsoft Office PowerPoint</Application>
  <PresentationFormat>On-screen Show (4:3)</PresentationFormat>
  <Paragraphs>126</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Paper</vt:lpstr>
      <vt:lpstr>PowerPoint Presentation</vt:lpstr>
      <vt:lpstr>Medieval Europe</vt:lpstr>
      <vt:lpstr>Medieval times</vt:lpstr>
      <vt:lpstr>Europe before and after the fall of Rome</vt:lpstr>
      <vt:lpstr>Feudalism in Medieval Times</vt:lpstr>
      <vt:lpstr>Feudalism</vt:lpstr>
      <vt:lpstr>  Stop and Think</vt:lpstr>
      <vt:lpstr>Feudalism</vt:lpstr>
      <vt:lpstr>Feudalism Continued</vt:lpstr>
      <vt:lpstr>PowerPoint Presentation</vt:lpstr>
      <vt:lpstr>Roles in Medieval Society</vt:lpstr>
      <vt:lpstr>Roles in Medieval Society</vt:lpstr>
      <vt:lpstr>  Stop and Think</vt:lpstr>
      <vt:lpstr>Feudal Scavenger Hunt</vt:lpstr>
      <vt:lpstr>The Age of Charlemagne</vt:lpstr>
      <vt:lpstr>Charlemagne </vt:lpstr>
      <vt:lpstr>Charlemagne Continued</vt:lpstr>
      <vt:lpstr>Charlemagne Continued</vt:lpstr>
      <vt:lpstr>Charlemagne Continued</vt:lpstr>
      <vt:lpstr>Stop and Think</vt:lpstr>
      <vt:lpstr>The Church in Medieval Times</vt:lpstr>
      <vt:lpstr>The Role of the Church</vt:lpstr>
      <vt:lpstr>The Role of the Church </vt:lpstr>
      <vt:lpstr>The Role of the Church</vt:lpstr>
      <vt:lpstr>Stop and Think</vt:lpstr>
      <vt:lpstr>The Crusades</vt:lpstr>
      <vt:lpstr>The Holy Land</vt:lpstr>
      <vt:lpstr>Pope Urban’s Call</vt:lpstr>
      <vt:lpstr>The Crusades</vt:lpstr>
      <vt:lpstr>Stop and Think</vt:lpstr>
      <vt:lpstr>The Crusades</vt:lpstr>
      <vt:lpstr>Impact of the Crusades</vt:lpstr>
      <vt:lpstr>Impact of the Crusades on Europe</vt:lpstr>
      <vt:lpstr>Effects of the Crusades on Muslims</vt:lpstr>
      <vt:lpstr>Stop and Think</vt:lpstr>
    </vt:vector>
  </TitlesOfParts>
  <Company>TMAPCHS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Medieval Europe</dc:title>
  <dc:creator>Annie Wyss</dc:creator>
  <cp:lastModifiedBy>Naomi Gamoran</cp:lastModifiedBy>
  <cp:revision>47</cp:revision>
  <cp:lastPrinted>2016-02-05T22:39:18Z</cp:lastPrinted>
  <dcterms:created xsi:type="dcterms:W3CDTF">2012-01-20T15:24:19Z</dcterms:created>
  <dcterms:modified xsi:type="dcterms:W3CDTF">2016-02-05T23:12:30Z</dcterms:modified>
</cp:coreProperties>
</file>