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66" r:id="rId2"/>
    <p:sldId id="257" r:id="rId3"/>
    <p:sldId id="292" r:id="rId4"/>
    <p:sldId id="265" r:id="rId5"/>
    <p:sldId id="258" r:id="rId6"/>
    <p:sldId id="259" r:id="rId7"/>
    <p:sldId id="269" r:id="rId8"/>
    <p:sldId id="270" r:id="rId9"/>
    <p:sldId id="261" r:id="rId10"/>
    <p:sldId id="262" r:id="rId11"/>
    <p:sldId id="263" r:id="rId12"/>
    <p:sldId id="264" r:id="rId13"/>
    <p:sldId id="271" r:id="rId14"/>
    <p:sldId id="278" r:id="rId15"/>
    <p:sldId id="267" r:id="rId16"/>
    <p:sldId id="268"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67708-C519-D744-9E5D-2C42F93B9D17}" type="datetimeFigureOut">
              <a:rPr lang="en-US" smtClean="0"/>
              <a:t>8/28/2015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BA389-7431-7A47-A0D5-982DA7262445}" type="slidenum">
              <a:rPr lang="en-US" smtClean="0"/>
              <a:t>‹#›</a:t>
            </a:fld>
            <a:endParaRPr lang="en-US"/>
          </a:p>
        </p:txBody>
      </p:sp>
    </p:spTree>
    <p:extLst>
      <p:ext uri="{BB962C8B-B14F-4D97-AF65-F5344CB8AC3E}">
        <p14:creationId xmlns:p14="http://schemas.microsoft.com/office/powerpoint/2010/main" val="16667636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BA389-7431-7A47-A0D5-982DA7262445}" type="slidenum">
              <a:rPr lang="en-US" smtClean="0"/>
              <a:t>15</a:t>
            </a:fld>
            <a:endParaRPr lang="en-US"/>
          </a:p>
        </p:txBody>
      </p:sp>
    </p:spTree>
    <p:extLst>
      <p:ext uri="{BB962C8B-B14F-4D97-AF65-F5344CB8AC3E}">
        <p14:creationId xmlns:p14="http://schemas.microsoft.com/office/powerpoint/2010/main" val="181096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Mecca, Port cities, Trade routes</a:t>
            </a:r>
            <a:endParaRPr lang="en-US" dirty="0"/>
          </a:p>
        </p:txBody>
      </p:sp>
      <p:sp>
        <p:nvSpPr>
          <p:cNvPr id="4" name="Slide Number Placeholder 3"/>
          <p:cNvSpPr>
            <a:spLocks noGrp="1"/>
          </p:cNvSpPr>
          <p:nvPr>
            <p:ph type="sldNum" sz="quarter" idx="10"/>
          </p:nvPr>
        </p:nvSpPr>
        <p:spPr/>
        <p:txBody>
          <a:bodyPr/>
          <a:lstStyle/>
          <a:p>
            <a:fld id="{459BA389-7431-7A47-A0D5-982DA7262445}" type="slidenum">
              <a:rPr lang="en-US" smtClean="0"/>
              <a:t>27</a:t>
            </a:fld>
            <a:endParaRPr lang="en-US"/>
          </a:p>
        </p:txBody>
      </p:sp>
    </p:spTree>
    <p:extLst>
      <p:ext uri="{BB962C8B-B14F-4D97-AF65-F5344CB8AC3E}">
        <p14:creationId xmlns:p14="http://schemas.microsoft.com/office/powerpoint/2010/main" val="248885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Arabian Peninsula,</a:t>
            </a:r>
            <a:r>
              <a:rPr lang="en-US" baseline="0" dirty="0" smtClean="0"/>
              <a:t> a lot of people not enough resources </a:t>
            </a:r>
          </a:p>
          <a:p>
            <a:r>
              <a:rPr lang="en-US" baseline="0" dirty="0" smtClean="0"/>
              <a:t>Jihad—religious war for Allah</a:t>
            </a:r>
            <a:endParaRPr lang="en-US" dirty="0"/>
          </a:p>
        </p:txBody>
      </p:sp>
      <p:sp>
        <p:nvSpPr>
          <p:cNvPr id="4" name="Slide Number Placeholder 3"/>
          <p:cNvSpPr>
            <a:spLocks noGrp="1"/>
          </p:cNvSpPr>
          <p:nvPr>
            <p:ph type="sldNum" sz="quarter" idx="10"/>
          </p:nvPr>
        </p:nvSpPr>
        <p:spPr/>
        <p:txBody>
          <a:bodyPr/>
          <a:lstStyle/>
          <a:p>
            <a:fld id="{459BA389-7431-7A47-A0D5-982DA7262445}" type="slidenum">
              <a:rPr lang="en-US" smtClean="0"/>
              <a:t>28</a:t>
            </a:fld>
            <a:endParaRPr lang="en-US"/>
          </a:p>
        </p:txBody>
      </p:sp>
    </p:spTree>
    <p:extLst>
      <p:ext uri="{BB962C8B-B14F-4D97-AF65-F5344CB8AC3E}">
        <p14:creationId xmlns:p14="http://schemas.microsoft.com/office/powerpoint/2010/main" val="240250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E0F5753E-F430-5142-8FA6-9AFDF3E14E84}" type="datetimeFigureOut">
              <a:rPr lang="en-US" smtClean="0"/>
              <a:t>8/28/2015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DEABCAA-0A49-3048-85E8-18B82C9912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0F5753E-F430-5142-8FA6-9AFDF3E14E84}"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5753E-F430-5142-8FA6-9AFDF3E14E84}"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F5753E-F430-5142-8FA6-9AFDF3E14E84}"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F5753E-F430-5142-8FA6-9AFDF3E14E84}"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F5753E-F430-5142-8FA6-9AFDF3E14E84}"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0F5753E-F430-5142-8FA6-9AFDF3E14E84}" type="datetimeFigureOut">
              <a:rPr lang="en-US" smtClean="0"/>
              <a:t>8/28/2015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DEABCAA-0A49-3048-85E8-18B82C9912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E0F5753E-F430-5142-8FA6-9AFDF3E14E84}"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BCAA-0A49-3048-85E8-18B82C9912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5753E-F430-5142-8FA6-9AFDF3E14E84}"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ABCAA-0A49-3048-85E8-18B82C9912A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0F5753E-F430-5142-8FA6-9AFDF3E14E84}"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ABCAA-0A49-3048-85E8-18B82C9912A9}"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0F5753E-F430-5142-8FA6-9AFDF3E14E84}"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ABCAA-0A49-3048-85E8-18B82C9912A9}"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0F5753E-F430-5142-8FA6-9AFDF3E14E84}" type="datetimeFigureOut">
              <a:rPr lang="en-US" smtClean="0"/>
              <a:t>8/28/2015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DEABCAA-0A49-3048-85E8-18B82C9912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ttp://www.google.com/url?sa=i&amp;rct=j&amp;q=&amp;esrc=s&amp;frm=1&amp;source=images&amp;cd=&amp;cad=rja&amp;docid=wqZYwnpkk1ByUM&amp;tbnid=fB-wgTdSRBe-2M:&amp;ved=0CAUQjRw&amp;url=http://dpeal.wikispaces.com/Islamic+Empires&amp;ei=idwtUqOzE4jE2QW7oYHwCw&amp;bvm=bv.51773540,d.b2I&amp;psig=AFQjCNEoHh1NWwnIKcnuEDKILjQ7FRyAlw&amp;ust=137882368467894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b/bc/Muslim_population_map.png" TargetMode="Externa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youtube.com/watch?v=SWMmaJ46sLU"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Islam Notes Part1</a:t>
            </a:r>
            <a:endParaRPr lang="en-US" sz="6000" b="1" dirty="0"/>
          </a:p>
        </p:txBody>
      </p:sp>
      <p:sp>
        <p:nvSpPr>
          <p:cNvPr id="3" name="Content Placeholder 2"/>
          <p:cNvSpPr>
            <a:spLocks noGrp="1"/>
          </p:cNvSpPr>
          <p:nvPr>
            <p:ph idx="1"/>
          </p:nvPr>
        </p:nvSpPr>
        <p:spPr>
          <a:xfrm>
            <a:off x="914400" y="1735138"/>
            <a:ext cx="7313613" cy="2536416"/>
          </a:xfrm>
        </p:spPr>
        <p:txBody>
          <a:bodyPr/>
          <a:lstStyle/>
          <a:p>
            <a:r>
              <a:rPr lang="en-US" sz="4000" dirty="0" smtClean="0"/>
              <a:t>Objectives:</a:t>
            </a:r>
          </a:p>
          <a:p>
            <a:pPr lvl="1"/>
            <a:r>
              <a:rPr lang="en-US" sz="3600" dirty="0" smtClean="0"/>
              <a:t>Students Will Be Able To:</a:t>
            </a:r>
          </a:p>
          <a:p>
            <a:pPr lvl="2"/>
            <a:r>
              <a:rPr lang="en-US" sz="3200" dirty="0"/>
              <a:t>Describe the basic beliefs of </a:t>
            </a:r>
            <a:r>
              <a:rPr lang="en-US" sz="3200" dirty="0" smtClean="0"/>
              <a:t>Islam</a:t>
            </a:r>
            <a:endParaRPr lang="en-US" sz="3200" dirty="0"/>
          </a:p>
        </p:txBody>
      </p:sp>
      <p:pic>
        <p:nvPicPr>
          <p:cNvPr id="4"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854" y="5405854"/>
            <a:ext cx="1452146" cy="1452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89760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1197" y="3732932"/>
            <a:ext cx="5698515" cy="2476445"/>
          </a:xfrm>
        </p:spPr>
        <p:txBody>
          <a:bodyPr>
            <a:normAutofit/>
          </a:bodyPr>
          <a:lstStyle/>
          <a:p>
            <a:pPr marL="0" indent="0" algn="ctr">
              <a:buNone/>
            </a:pPr>
            <a:r>
              <a:rPr lang="en-US" sz="3200" dirty="0" smtClean="0"/>
              <a:t>Giving money (about 2.5% of savings) to charity, perhaps for the poor.</a:t>
            </a:r>
            <a:endParaRPr lang="en-US" sz="3200" dirty="0"/>
          </a:p>
        </p:txBody>
      </p:sp>
      <p:pic>
        <p:nvPicPr>
          <p:cNvPr id="5"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003" y="5537003"/>
            <a:ext cx="1320997" cy="132099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73258" y="-292388"/>
            <a:ext cx="2164542" cy="2817185"/>
          </a:xfrm>
          <a:prstGeom prst="rect">
            <a:avLst/>
          </a:prstGeom>
          <a:noFill/>
          <a:ln>
            <a:noFill/>
          </a:ln>
          <a:extLst>
            <a:ext uri="{FAA26D3D-D897-4be2-8F04-BA451C77F1D7}">
              <ma14:placeholderFlag xmlns:ma14="http://schemas.microsoft.com/office/mac/drawingml/2011/main" xmlns=""/>
            </a:ext>
          </a:extLst>
        </p:spPr>
      </p:pic>
      <p:sp>
        <p:nvSpPr>
          <p:cNvPr id="8" name="Rectangle 7"/>
          <p:cNvSpPr/>
          <p:nvPr/>
        </p:nvSpPr>
        <p:spPr>
          <a:xfrm>
            <a:off x="2286000" y="2352617"/>
            <a:ext cx="4572000" cy="1077218"/>
          </a:xfrm>
          <a:prstGeom prst="rect">
            <a:avLst/>
          </a:prstGeom>
        </p:spPr>
        <p:txBody>
          <a:bodyPr>
            <a:spAutoFit/>
          </a:bodyPr>
          <a:lstStyle/>
          <a:p>
            <a:pPr algn="ctr"/>
            <a:r>
              <a:rPr lang="en-US" sz="3200" b="1" dirty="0" smtClean="0"/>
              <a:t>Zakat</a:t>
            </a:r>
            <a:endParaRPr lang="en-US" sz="3200" dirty="0"/>
          </a:p>
          <a:p>
            <a:pPr algn="ctr"/>
            <a:r>
              <a:rPr lang="en-US" sz="3200" u="sng" dirty="0" smtClean="0"/>
              <a:t>Charity</a:t>
            </a:r>
            <a:endParaRPr lang="en-US" sz="3200" u="sng" dirty="0"/>
          </a:p>
        </p:txBody>
      </p:sp>
    </p:spTree>
    <p:extLst>
      <p:ext uri="{BB962C8B-B14F-4D97-AF65-F5344CB8AC3E}">
        <p14:creationId xmlns:p14="http://schemas.microsoft.com/office/powerpoint/2010/main" val="54882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731" y="3580042"/>
            <a:ext cx="5939534" cy="2201973"/>
          </a:xfrm>
        </p:spPr>
        <p:txBody>
          <a:bodyPr>
            <a:normAutofit/>
          </a:bodyPr>
          <a:lstStyle/>
          <a:p>
            <a:pPr marL="0" indent="0" algn="ctr">
              <a:buNone/>
            </a:pPr>
            <a:r>
              <a:rPr lang="en-US" sz="3200" dirty="0" smtClean="0"/>
              <a:t>Muslims must not eat food or drink during the month of Ramadan during daylight hours. </a:t>
            </a:r>
            <a:endParaRPr lang="en-US" sz="3200" dirty="0"/>
          </a:p>
        </p:txBody>
      </p:sp>
      <p:pic>
        <p:nvPicPr>
          <p:cNvPr id="5"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265" y="5537003"/>
            <a:ext cx="1320997" cy="132099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73258" y="-292388"/>
            <a:ext cx="2164542" cy="2817185"/>
          </a:xfrm>
          <a:prstGeom prst="rect">
            <a:avLst/>
          </a:prstGeom>
          <a:noFill/>
          <a:ln>
            <a:noFill/>
          </a:ln>
          <a:extLst>
            <a:ext uri="{FAA26D3D-D897-4be2-8F04-BA451C77F1D7}">
              <ma14:placeholderFlag xmlns:ma14="http://schemas.microsoft.com/office/mac/drawingml/2011/main" xmlns=""/>
            </a:ext>
          </a:extLst>
        </p:spPr>
      </p:pic>
      <p:sp>
        <p:nvSpPr>
          <p:cNvPr id="8" name="Rectangle 7"/>
          <p:cNvSpPr/>
          <p:nvPr/>
        </p:nvSpPr>
        <p:spPr>
          <a:xfrm>
            <a:off x="2286000" y="2378908"/>
            <a:ext cx="4572000" cy="1077218"/>
          </a:xfrm>
          <a:prstGeom prst="rect">
            <a:avLst/>
          </a:prstGeom>
        </p:spPr>
        <p:txBody>
          <a:bodyPr>
            <a:spAutoFit/>
          </a:bodyPr>
          <a:lstStyle/>
          <a:p>
            <a:pPr algn="ctr"/>
            <a:r>
              <a:rPr lang="en-US" sz="3200" b="1" dirty="0" err="1" smtClean="0"/>
              <a:t>Sawm</a:t>
            </a:r>
            <a:endParaRPr lang="en-US" sz="3200" b="1" dirty="0" smtClean="0"/>
          </a:p>
          <a:p>
            <a:pPr algn="ctr"/>
            <a:r>
              <a:rPr lang="en-US" sz="3200" u="sng" dirty="0" smtClean="0"/>
              <a:t>Fasting</a:t>
            </a:r>
            <a:endParaRPr lang="en-US" u="sng" dirty="0"/>
          </a:p>
        </p:txBody>
      </p:sp>
    </p:spTree>
    <p:extLst>
      <p:ext uri="{BB962C8B-B14F-4D97-AF65-F5344CB8AC3E}">
        <p14:creationId xmlns:p14="http://schemas.microsoft.com/office/powerpoint/2010/main" val="314937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769"/>
            <a:ext cx="8229600" cy="1143000"/>
          </a:xfrm>
        </p:spPr>
        <p:txBody>
          <a:bodyPr>
            <a:normAutofit/>
          </a:bodyPr>
          <a:lstStyle/>
          <a:p>
            <a:r>
              <a:rPr lang="en-US" sz="3200" b="1" dirty="0" smtClean="0"/>
              <a:t>Hajj</a:t>
            </a:r>
            <a:br>
              <a:rPr lang="en-US" sz="3200" b="1" dirty="0" smtClean="0"/>
            </a:br>
            <a:r>
              <a:rPr lang="en-US" sz="3200" u="sng" dirty="0" smtClean="0"/>
              <a:t>Pilgrimage</a:t>
            </a:r>
            <a:endParaRPr lang="en-US" sz="3200" u="sng" dirty="0"/>
          </a:p>
        </p:txBody>
      </p:sp>
      <p:sp>
        <p:nvSpPr>
          <p:cNvPr id="3" name="Content Placeholder 2"/>
          <p:cNvSpPr>
            <a:spLocks noGrp="1"/>
          </p:cNvSpPr>
          <p:nvPr>
            <p:ph idx="1"/>
          </p:nvPr>
        </p:nvSpPr>
        <p:spPr>
          <a:xfrm>
            <a:off x="457200" y="3648133"/>
            <a:ext cx="8229600" cy="1563843"/>
          </a:xfrm>
        </p:spPr>
        <p:txBody>
          <a:bodyPr>
            <a:normAutofit/>
          </a:bodyPr>
          <a:lstStyle/>
          <a:p>
            <a:pPr marL="0" indent="0" algn="ctr">
              <a:buNone/>
            </a:pPr>
            <a:r>
              <a:rPr lang="en-US" sz="3200" dirty="0" smtClean="0"/>
              <a:t>Muslims must make this pilgrimage to Mecca at least once in their lifetime, if they can afford to.</a:t>
            </a:r>
            <a:endParaRPr lang="en-US" sz="3200" dirty="0"/>
          </a:p>
        </p:txBody>
      </p:sp>
      <p:pic>
        <p:nvPicPr>
          <p:cNvPr id="5"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518" y="5653518"/>
            <a:ext cx="1204482" cy="120448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73258" y="-292388"/>
            <a:ext cx="2164542" cy="2817185"/>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126863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1"/>
            <a:ext cx="9144001" cy="6096001"/>
          </a:xfrm>
          <a:prstGeom prst="rect">
            <a:avLst/>
          </a:prstGeom>
        </p:spPr>
      </p:pic>
    </p:spTree>
    <p:extLst>
      <p:ext uri="{BB962C8B-B14F-4D97-AF65-F5344CB8AC3E}">
        <p14:creationId xmlns:p14="http://schemas.microsoft.com/office/powerpoint/2010/main" val="151899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amada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987" y="0"/>
            <a:ext cx="3873014" cy="6882900"/>
          </a:xfrm>
          <a:prstGeom prst="rect">
            <a:avLst/>
          </a:prstGeom>
        </p:spPr>
      </p:pic>
      <p:pic>
        <p:nvPicPr>
          <p:cNvPr id="10" name="Picture 9" descr="ramada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35"/>
            <a:ext cx="3919101" cy="6918636"/>
          </a:xfrm>
          <a:prstGeom prst="rect">
            <a:avLst/>
          </a:prstGeom>
        </p:spPr>
      </p:pic>
    </p:spTree>
    <p:extLst>
      <p:ext uri="{BB962C8B-B14F-4D97-AF65-F5344CB8AC3E}">
        <p14:creationId xmlns:p14="http://schemas.microsoft.com/office/powerpoint/2010/main" val="138656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 Pair, Share Instructions</a:t>
            </a:r>
            <a:endParaRPr lang="en-US" b="1" dirty="0"/>
          </a:p>
        </p:txBody>
      </p:sp>
      <p:sp>
        <p:nvSpPr>
          <p:cNvPr id="3" name="Content Placeholder 2"/>
          <p:cNvSpPr>
            <a:spLocks noGrp="1"/>
          </p:cNvSpPr>
          <p:nvPr>
            <p:ph idx="1"/>
          </p:nvPr>
        </p:nvSpPr>
        <p:spPr>
          <a:xfrm>
            <a:off x="457199" y="1600200"/>
            <a:ext cx="8448665" cy="4525963"/>
          </a:xfrm>
        </p:spPr>
        <p:txBody>
          <a:bodyPr>
            <a:normAutofit/>
          </a:bodyPr>
          <a:lstStyle/>
          <a:p>
            <a:r>
              <a:rPr lang="en-US" sz="2800" b="1" dirty="0" smtClean="0"/>
              <a:t>Think</a:t>
            </a:r>
            <a:r>
              <a:rPr lang="en-US" sz="2800" dirty="0" smtClean="0"/>
              <a:t>: Write down your thoughts to the question below</a:t>
            </a:r>
          </a:p>
          <a:p>
            <a:r>
              <a:rPr lang="en-US" sz="2800" b="1" dirty="0" smtClean="0"/>
              <a:t>Pair</a:t>
            </a:r>
            <a:r>
              <a:rPr lang="en-US" sz="2800" dirty="0" smtClean="0"/>
              <a:t>: When Ms. Gamoran gives the instruction, turn to your partner and share your answer</a:t>
            </a:r>
          </a:p>
          <a:p>
            <a:r>
              <a:rPr lang="en-US" sz="2800" b="1" dirty="0" smtClean="0"/>
              <a:t>Share</a:t>
            </a:r>
            <a:r>
              <a:rPr lang="en-US" sz="2800" dirty="0" smtClean="0"/>
              <a:t>: Ms. Gamoran will ask 3 people to share their answer out loud to the class. No one else should speak when their classmates are sharing. Listen to your classmates, and add to your own answer on your notes.</a:t>
            </a:r>
            <a:endParaRPr lang="en-US" sz="2800" dirty="0"/>
          </a:p>
        </p:txBody>
      </p:sp>
    </p:spTree>
    <p:extLst>
      <p:ext uri="{BB962C8B-B14F-4D97-AF65-F5344CB8AC3E}">
        <p14:creationId xmlns:p14="http://schemas.microsoft.com/office/powerpoint/2010/main" val="384530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t>Think, Pair, Share Question</a:t>
            </a:r>
            <a:endParaRPr lang="en-US" sz="5400" b="1" dirty="0"/>
          </a:p>
        </p:txBody>
      </p:sp>
      <p:sp>
        <p:nvSpPr>
          <p:cNvPr id="3" name="Content Placeholder 2"/>
          <p:cNvSpPr>
            <a:spLocks noGrp="1"/>
          </p:cNvSpPr>
          <p:nvPr>
            <p:ph idx="1"/>
          </p:nvPr>
        </p:nvSpPr>
        <p:spPr/>
        <p:txBody>
          <a:bodyPr>
            <a:normAutofit/>
          </a:bodyPr>
          <a:lstStyle/>
          <a:p>
            <a:r>
              <a:rPr lang="en-US" sz="4400" dirty="0" smtClean="0"/>
              <a:t>How do the five pillars shape the daily lives of Muslims?</a:t>
            </a:r>
            <a:endParaRPr lang="en-US" sz="4400" dirty="0"/>
          </a:p>
        </p:txBody>
      </p:sp>
    </p:spTree>
    <p:extLst>
      <p:ext uri="{BB962C8B-B14F-4D97-AF65-F5344CB8AC3E}">
        <p14:creationId xmlns:p14="http://schemas.microsoft.com/office/powerpoint/2010/main" val="1591903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9967"/>
          </a:xfrm>
        </p:spPr>
        <p:txBody>
          <a:bodyPr/>
          <a:lstStyle/>
          <a:p>
            <a:r>
              <a:rPr lang="en-US" dirty="0" smtClean="0"/>
              <a:t>Intro to Islam</a:t>
            </a:r>
            <a:endParaRPr lang="en-US" dirty="0"/>
          </a:p>
        </p:txBody>
      </p:sp>
      <p:pic>
        <p:nvPicPr>
          <p:cNvPr id="5" name="Picture 4" descr="Naomi's Computer:Users:naomigamoran:Desktop:Muslim population bw.png"/>
          <p:cNvPicPr/>
          <p:nvPr/>
        </p:nvPicPr>
        <p:blipFill>
          <a:blip r:embed="rId2">
            <a:extLst>
              <a:ext uri="{28A0092B-C50C-407E-A947-70E740481C1C}">
                <a14:useLocalDpi xmlns:a14="http://schemas.microsoft.com/office/drawing/2010/main" val="0"/>
              </a:ext>
            </a:extLst>
          </a:blip>
          <a:srcRect/>
          <a:stretch>
            <a:fillRect/>
          </a:stretch>
        </p:blipFill>
        <p:spPr bwMode="auto">
          <a:xfrm>
            <a:off x="0" y="1448618"/>
            <a:ext cx="9144000" cy="5409382"/>
          </a:xfrm>
          <a:prstGeom prst="rect">
            <a:avLst/>
          </a:prstGeom>
          <a:noFill/>
          <a:ln>
            <a:noFill/>
          </a:ln>
        </p:spPr>
      </p:pic>
      <p:sp>
        <p:nvSpPr>
          <p:cNvPr id="6" name="TextBox 5"/>
          <p:cNvSpPr txBox="1"/>
          <p:nvPr/>
        </p:nvSpPr>
        <p:spPr>
          <a:xfrm>
            <a:off x="2075455" y="925398"/>
            <a:ext cx="4788089" cy="523220"/>
          </a:xfrm>
          <a:prstGeom prst="rect">
            <a:avLst/>
          </a:prstGeom>
          <a:noFill/>
        </p:spPr>
        <p:txBody>
          <a:bodyPr wrap="none" rtlCol="0">
            <a:spAutoFit/>
          </a:bodyPr>
          <a:lstStyle/>
          <a:p>
            <a:r>
              <a:rPr lang="en-US" sz="2800" b="1" dirty="0" smtClean="0"/>
              <a:t>World Muslim Population Map</a:t>
            </a:r>
            <a:endParaRPr lang="en-US" sz="2800" b="1" dirty="0"/>
          </a:p>
        </p:txBody>
      </p:sp>
    </p:spTree>
    <p:extLst>
      <p:ext uri="{BB962C8B-B14F-4D97-AF65-F5344CB8AC3E}">
        <p14:creationId xmlns:p14="http://schemas.microsoft.com/office/powerpoint/2010/main" val="16927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World Muslim Population Questions</a:t>
            </a:r>
            <a:endParaRPr lang="en-US" b="1" dirty="0"/>
          </a:p>
        </p:txBody>
      </p:sp>
      <p:sp>
        <p:nvSpPr>
          <p:cNvPr id="4" name="Rectangle 3"/>
          <p:cNvSpPr/>
          <p:nvPr/>
        </p:nvSpPr>
        <p:spPr>
          <a:xfrm>
            <a:off x="457200" y="1425727"/>
            <a:ext cx="8433176" cy="4524315"/>
          </a:xfrm>
          <a:prstGeom prst="rect">
            <a:avLst/>
          </a:prstGeom>
        </p:spPr>
        <p:txBody>
          <a:bodyPr wrap="square">
            <a:spAutoFit/>
          </a:bodyPr>
          <a:lstStyle/>
          <a:p>
            <a:pPr lvl="0"/>
            <a:r>
              <a:rPr lang="en-US" sz="3200" dirty="0" smtClean="0"/>
              <a:t>1. Which </a:t>
            </a:r>
            <a:r>
              <a:rPr lang="en-US" sz="3200" dirty="0"/>
              <a:t>pattern on the map represents the highest concentrations of Muslims? The lowest?</a:t>
            </a:r>
          </a:p>
          <a:p>
            <a:r>
              <a:rPr lang="en-US" sz="3200" dirty="0"/>
              <a:t> </a:t>
            </a:r>
          </a:p>
          <a:p>
            <a:pPr lvl="0"/>
            <a:r>
              <a:rPr lang="en-US" sz="3200" dirty="0" smtClean="0"/>
              <a:t>2. In </a:t>
            </a:r>
            <a:r>
              <a:rPr lang="en-US" sz="3200" dirty="0"/>
              <a:t>what regions of the world do the most Muslims live? The fewest?</a:t>
            </a:r>
          </a:p>
          <a:p>
            <a:r>
              <a:rPr lang="en-US" sz="3200" dirty="0"/>
              <a:t> </a:t>
            </a:r>
          </a:p>
          <a:p>
            <a:pPr lvl="0"/>
            <a:r>
              <a:rPr lang="en-US" sz="3200" dirty="0" smtClean="0"/>
              <a:t>3. Based </a:t>
            </a:r>
            <a:r>
              <a:rPr lang="en-US" sz="3200" dirty="0"/>
              <a:t>on this map, in what region of the world do you think the Islamic faith may have originated? Why?</a:t>
            </a:r>
          </a:p>
        </p:txBody>
      </p:sp>
    </p:spTree>
    <p:extLst>
      <p:ext uri="{BB962C8B-B14F-4D97-AF65-F5344CB8AC3E}">
        <p14:creationId xmlns:p14="http://schemas.microsoft.com/office/powerpoint/2010/main" val="3256154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 Notes Part 2</a:t>
            </a:r>
            <a:endParaRPr lang="en-US" dirty="0"/>
          </a:p>
        </p:txBody>
      </p:sp>
      <p:sp>
        <p:nvSpPr>
          <p:cNvPr id="3" name="Content Placeholder 2"/>
          <p:cNvSpPr>
            <a:spLocks noGrp="1"/>
          </p:cNvSpPr>
          <p:nvPr>
            <p:ph idx="1"/>
          </p:nvPr>
        </p:nvSpPr>
        <p:spPr/>
        <p:txBody>
          <a:bodyPr/>
          <a:lstStyle/>
          <a:p>
            <a:r>
              <a:rPr lang="en-US" dirty="0" smtClean="0"/>
              <a:t>Objectives</a:t>
            </a:r>
            <a:endParaRPr lang="en-US" dirty="0"/>
          </a:p>
        </p:txBody>
      </p:sp>
      <p:pic>
        <p:nvPicPr>
          <p:cNvPr id="4"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2578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5526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Islam?</a:t>
            </a:r>
            <a:endParaRPr lang="en-US" b="1" dirty="0"/>
          </a:p>
        </p:txBody>
      </p:sp>
      <p:sp>
        <p:nvSpPr>
          <p:cNvPr id="3" name="Content Placeholder 2"/>
          <p:cNvSpPr>
            <a:spLocks noGrp="1"/>
          </p:cNvSpPr>
          <p:nvPr>
            <p:ph idx="1"/>
          </p:nvPr>
        </p:nvSpPr>
        <p:spPr>
          <a:xfrm>
            <a:off x="457200" y="1696841"/>
            <a:ext cx="7906695" cy="4526019"/>
          </a:xfrm>
        </p:spPr>
        <p:txBody>
          <a:bodyPr>
            <a:normAutofit/>
          </a:bodyPr>
          <a:lstStyle/>
          <a:p>
            <a:r>
              <a:rPr lang="en-US" dirty="0" smtClean="0"/>
              <a:t>A religion</a:t>
            </a:r>
          </a:p>
          <a:p>
            <a:r>
              <a:rPr lang="en-US" dirty="0" smtClean="0"/>
              <a:t>1.9 billion people practice Islam (total population is 7 billion people)</a:t>
            </a:r>
          </a:p>
          <a:p>
            <a:r>
              <a:rPr lang="en-US" dirty="0" smtClean="0"/>
              <a:t>People who practice Islam are called </a:t>
            </a:r>
            <a:r>
              <a:rPr lang="en-US" b="1" dirty="0" smtClean="0"/>
              <a:t>Muslims</a:t>
            </a:r>
          </a:p>
          <a:p>
            <a:r>
              <a:rPr lang="en-US" dirty="0" smtClean="0"/>
              <a:t>Islam means “peace through submission to god”</a:t>
            </a:r>
            <a:endParaRPr lang="en-US" b="1" dirty="0" smtClean="0"/>
          </a:p>
          <a:p>
            <a:r>
              <a:rPr lang="en-US" dirty="0" smtClean="0"/>
              <a:t>Islam began in the Arabian Peninsula, after the prophet </a:t>
            </a:r>
            <a:r>
              <a:rPr lang="en-US" b="1" dirty="0" smtClean="0"/>
              <a:t>Muhammad </a:t>
            </a:r>
            <a:r>
              <a:rPr lang="en-US" dirty="0" smtClean="0"/>
              <a:t>heard messages from god. </a:t>
            </a:r>
          </a:p>
          <a:p>
            <a:endParaRPr lang="en-US" b="1" dirty="0" smtClean="0"/>
          </a:p>
          <a:p>
            <a:endParaRPr lang="en-US" b="1" dirty="0" smtClean="0"/>
          </a:p>
          <a:p>
            <a:endParaRPr lang="en-US" b="1" dirty="0"/>
          </a:p>
        </p:txBody>
      </p:sp>
      <p:pic>
        <p:nvPicPr>
          <p:cNvPr id="4"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854" y="5405854"/>
            <a:ext cx="1452146" cy="1452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17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853" y="503238"/>
            <a:ext cx="8491111" cy="868362"/>
          </a:xfrm>
        </p:spPr>
        <p:txBody>
          <a:bodyPr/>
          <a:lstStyle/>
          <a:p>
            <a:r>
              <a:rPr lang="en-US" sz="4400" dirty="0" smtClean="0"/>
              <a:t>What happened after Muhammad died?</a:t>
            </a:r>
            <a:endParaRPr lang="en-US" sz="4400" dirty="0"/>
          </a:p>
        </p:txBody>
      </p:sp>
      <p:sp>
        <p:nvSpPr>
          <p:cNvPr id="4" name="Content Placeholder 2"/>
          <p:cNvSpPr>
            <a:spLocks noGrp="1"/>
          </p:cNvSpPr>
          <p:nvPr>
            <p:ph idx="1"/>
          </p:nvPr>
        </p:nvSpPr>
        <p:spPr>
          <a:xfrm>
            <a:off x="914400" y="1606717"/>
            <a:ext cx="7690878" cy="4329153"/>
          </a:xfrm>
        </p:spPr>
        <p:txBody>
          <a:bodyPr>
            <a:normAutofit lnSpcReduction="10000"/>
          </a:bodyPr>
          <a:lstStyle/>
          <a:p>
            <a:pPr lvl="0"/>
            <a:r>
              <a:rPr lang="en-US" sz="2800" dirty="0">
                <a:latin typeface="Goudy Old Style"/>
                <a:cs typeface="Goudy Old Style"/>
              </a:rPr>
              <a:t>After the death of  Muhammad, Islam faced a crisis</a:t>
            </a:r>
          </a:p>
          <a:p>
            <a:pPr lvl="0"/>
            <a:r>
              <a:rPr lang="en-US" sz="2800" dirty="0">
                <a:latin typeface="Goudy Old Style"/>
                <a:cs typeface="Goudy Old Style"/>
              </a:rPr>
              <a:t>Muhammad </a:t>
            </a:r>
            <a:r>
              <a:rPr lang="en-US" sz="2800" dirty="0" smtClean="0">
                <a:latin typeface="Goudy Old Style"/>
                <a:cs typeface="Goudy Old Style"/>
              </a:rPr>
              <a:t>had no sons to lead after him, and did </a:t>
            </a:r>
            <a:r>
              <a:rPr lang="en-US" sz="2800" dirty="0">
                <a:latin typeface="Goudy Old Style"/>
                <a:cs typeface="Goudy Old Style"/>
              </a:rPr>
              <a:t>not leave instructions on how to choose </a:t>
            </a:r>
            <a:r>
              <a:rPr lang="en-US" sz="2800" dirty="0" smtClean="0">
                <a:latin typeface="Goudy Old Style"/>
                <a:cs typeface="Goudy Old Style"/>
              </a:rPr>
              <a:t>next </a:t>
            </a:r>
            <a:r>
              <a:rPr lang="en-US" sz="2800" b="1" dirty="0" smtClean="0">
                <a:latin typeface="Goudy Old Style"/>
                <a:cs typeface="Goudy Old Style"/>
              </a:rPr>
              <a:t>caliph</a:t>
            </a:r>
            <a:r>
              <a:rPr lang="en-US" sz="2800" dirty="0" smtClean="0">
                <a:latin typeface="Goudy Old Style"/>
                <a:cs typeface="Goudy Old Style"/>
              </a:rPr>
              <a:t>, or leader of Islam</a:t>
            </a:r>
          </a:p>
          <a:p>
            <a:pPr lvl="0"/>
            <a:r>
              <a:rPr lang="en-US" sz="2800" dirty="0" smtClean="0">
                <a:latin typeface="Goudy Old Style"/>
                <a:cs typeface="Goudy Old Style"/>
              </a:rPr>
              <a:t>Muslims </a:t>
            </a:r>
            <a:r>
              <a:rPr lang="en-US" sz="2800" dirty="0">
                <a:latin typeface="Goudy Old Style"/>
                <a:cs typeface="Goudy Old Style"/>
              </a:rPr>
              <a:t>split into </a:t>
            </a:r>
            <a:r>
              <a:rPr lang="en-US" sz="2800" dirty="0" smtClean="0">
                <a:latin typeface="Goudy Old Style"/>
                <a:cs typeface="Goudy Old Style"/>
              </a:rPr>
              <a:t>two </a:t>
            </a:r>
            <a:r>
              <a:rPr lang="en-US" sz="2800" b="1" dirty="0" smtClean="0">
                <a:latin typeface="Goudy Old Style"/>
                <a:cs typeface="Goudy Old Style"/>
              </a:rPr>
              <a:t>denominations</a:t>
            </a:r>
            <a:r>
              <a:rPr lang="en-US" sz="2800" dirty="0" smtClean="0">
                <a:latin typeface="Goudy Old Style"/>
                <a:cs typeface="Goudy Old Style"/>
              </a:rPr>
              <a:t>, or </a:t>
            </a:r>
            <a:r>
              <a:rPr lang="en-US" sz="2800" dirty="0">
                <a:latin typeface="Goudy Old Style"/>
                <a:cs typeface="Goudy Old Style"/>
              </a:rPr>
              <a:t>groups because they disagreed on how to choose a leader</a:t>
            </a:r>
            <a:r>
              <a:rPr lang="en-US" sz="2800" dirty="0" smtClean="0">
                <a:latin typeface="Goudy Old Style"/>
                <a:cs typeface="Goudy Old Style"/>
              </a:rPr>
              <a:t>.</a:t>
            </a:r>
          </a:p>
          <a:p>
            <a:pPr lvl="1"/>
            <a:r>
              <a:rPr lang="en-US" sz="2600" dirty="0" smtClean="0">
                <a:latin typeface="Goudy Old Style"/>
                <a:cs typeface="Goudy Old Style"/>
              </a:rPr>
              <a:t>Sunni</a:t>
            </a:r>
          </a:p>
          <a:p>
            <a:pPr lvl="1"/>
            <a:r>
              <a:rPr lang="en-US" sz="2600" dirty="0" smtClean="0">
                <a:latin typeface="Goudy Old Style"/>
                <a:cs typeface="Goudy Old Style"/>
              </a:rPr>
              <a:t>Shia</a:t>
            </a:r>
            <a:endParaRPr lang="en-US" sz="2600" dirty="0">
              <a:latin typeface="Goudy Old Style"/>
              <a:cs typeface="Goudy Old Style"/>
            </a:endParaRPr>
          </a:p>
          <a:p>
            <a:pPr marL="0" indent="0">
              <a:buNone/>
            </a:pPr>
            <a:endParaRPr lang="en-US" dirty="0"/>
          </a:p>
        </p:txBody>
      </p:sp>
      <p:pic>
        <p:nvPicPr>
          <p:cNvPr id="5" name="Picture 2" descr="https://encrypted-tbn0.google.com/images?q=tbn:ANd9GcQXVHkFVDToqmAn1YB2cZ-Dd2u1dTZfMiDCxsD-wHVFTd-vqX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754" y="4951315"/>
            <a:ext cx="2542245" cy="19066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2158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833586" cy="868362"/>
          </a:xfrm>
        </p:spPr>
        <p:txBody>
          <a:bodyPr/>
          <a:lstStyle/>
          <a:p>
            <a:r>
              <a:rPr lang="en-US" dirty="0" smtClean="0"/>
              <a:t>What did Sunni Muslims want?</a:t>
            </a:r>
            <a:endParaRPr lang="en-US" dirty="0"/>
          </a:p>
        </p:txBody>
      </p:sp>
      <p:sp>
        <p:nvSpPr>
          <p:cNvPr id="3" name="Content Placeholder 2"/>
          <p:cNvSpPr>
            <a:spLocks noGrp="1"/>
          </p:cNvSpPr>
          <p:nvPr>
            <p:ph idx="1"/>
          </p:nvPr>
        </p:nvSpPr>
        <p:spPr/>
        <p:txBody>
          <a:bodyPr>
            <a:normAutofit/>
          </a:bodyPr>
          <a:lstStyle/>
          <a:p>
            <a:r>
              <a:rPr lang="en-US" sz="2800" dirty="0" smtClean="0"/>
              <a:t>The Sunni believed that the next caliph of Islam should be elected by the Muslims</a:t>
            </a:r>
          </a:p>
          <a:p>
            <a:r>
              <a:rPr lang="en-US" sz="2800" dirty="0" smtClean="0"/>
              <a:t>This person would be the person most qualified for the job</a:t>
            </a:r>
          </a:p>
          <a:p>
            <a:r>
              <a:rPr lang="en-US" sz="2800" dirty="0" smtClean="0"/>
              <a:t>Sunni Muslims wanted Abu </a:t>
            </a:r>
            <a:r>
              <a:rPr lang="en-US" sz="2800" dirty="0" err="1" smtClean="0"/>
              <a:t>Bakr</a:t>
            </a:r>
            <a:r>
              <a:rPr lang="en-US" sz="2800" dirty="0" smtClean="0"/>
              <a:t>, one of Muhammad’s closest advisors to be the next caliph</a:t>
            </a:r>
          </a:p>
        </p:txBody>
      </p:sp>
    </p:spTree>
    <p:extLst>
      <p:ext uri="{BB962C8B-B14F-4D97-AF65-F5344CB8AC3E}">
        <p14:creationId xmlns:p14="http://schemas.microsoft.com/office/powerpoint/2010/main" val="239580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The </a:t>
            </a:r>
            <a:r>
              <a:rPr lang="en-US" sz="2800" dirty="0" smtClean="0"/>
              <a:t>Shia believed </a:t>
            </a:r>
            <a:r>
              <a:rPr lang="en-US" sz="2800" dirty="0"/>
              <a:t>that the next </a:t>
            </a:r>
            <a:r>
              <a:rPr lang="en-US" sz="2800" dirty="0" smtClean="0"/>
              <a:t>caliph of </a:t>
            </a:r>
            <a:r>
              <a:rPr lang="en-US" sz="2800" dirty="0"/>
              <a:t>Islam should be </a:t>
            </a:r>
            <a:r>
              <a:rPr lang="en-US" sz="2800" dirty="0" smtClean="0"/>
              <a:t>someone related to Muhammad</a:t>
            </a:r>
          </a:p>
          <a:p>
            <a:r>
              <a:rPr lang="en-US" sz="2800" dirty="0" smtClean="0"/>
              <a:t>It was a normal custom at the time to pass down leadership through male family members</a:t>
            </a:r>
            <a:endParaRPr lang="en-US" sz="2800" dirty="0"/>
          </a:p>
          <a:p>
            <a:r>
              <a:rPr lang="en-US" sz="2800" dirty="0" smtClean="0"/>
              <a:t>They wanted Ali, Muhammad’s son-in-law to become the next caliph.</a:t>
            </a:r>
          </a:p>
          <a:p>
            <a:pPr marL="0" indent="0">
              <a:buNone/>
            </a:pPr>
            <a:endParaRPr lang="en-US" dirty="0"/>
          </a:p>
        </p:txBody>
      </p:sp>
      <p:sp>
        <p:nvSpPr>
          <p:cNvPr id="4" name="Title 1"/>
          <p:cNvSpPr>
            <a:spLocks noGrp="1"/>
          </p:cNvSpPr>
          <p:nvPr>
            <p:ph type="title"/>
          </p:nvPr>
        </p:nvSpPr>
        <p:spPr>
          <a:xfrm>
            <a:off x="914400" y="503238"/>
            <a:ext cx="7762232" cy="868362"/>
          </a:xfrm>
        </p:spPr>
        <p:txBody>
          <a:bodyPr/>
          <a:lstStyle/>
          <a:p>
            <a:r>
              <a:rPr lang="en-US" dirty="0" smtClean="0"/>
              <a:t>What did Shia Muslims want?</a:t>
            </a:r>
            <a:endParaRPr lang="en-US" dirty="0"/>
          </a:p>
        </p:txBody>
      </p:sp>
    </p:spTree>
    <p:extLst>
      <p:ext uri="{BB962C8B-B14F-4D97-AF65-F5344CB8AC3E}">
        <p14:creationId xmlns:p14="http://schemas.microsoft.com/office/powerpoint/2010/main" val="3910586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66"/>
            <a:ext cx="7313613" cy="868362"/>
          </a:xfrm>
        </p:spPr>
        <p:txBody>
          <a:bodyPr/>
          <a:lstStyle/>
          <a:p>
            <a:r>
              <a:rPr lang="en-US" sz="4400" dirty="0" smtClean="0"/>
              <a:t>What happened between the Sunni and Shia?</a:t>
            </a:r>
            <a:endParaRPr lang="en-US" sz="4400" dirty="0"/>
          </a:p>
        </p:txBody>
      </p:sp>
      <p:sp>
        <p:nvSpPr>
          <p:cNvPr id="3" name="Content Placeholder 2"/>
          <p:cNvSpPr>
            <a:spLocks noGrp="1"/>
          </p:cNvSpPr>
          <p:nvPr>
            <p:ph idx="1"/>
          </p:nvPr>
        </p:nvSpPr>
        <p:spPr>
          <a:xfrm>
            <a:off x="142708" y="1435491"/>
            <a:ext cx="8562466" cy="4056062"/>
          </a:xfrm>
        </p:spPr>
        <p:txBody>
          <a:bodyPr>
            <a:normAutofit/>
          </a:bodyPr>
          <a:lstStyle/>
          <a:p>
            <a:r>
              <a:rPr lang="en-US" sz="2700" dirty="0" smtClean="0"/>
              <a:t>Fighting continues between the Sunni and Shia even today. </a:t>
            </a:r>
          </a:p>
          <a:p>
            <a:r>
              <a:rPr lang="en-US" sz="2700" dirty="0" smtClean="0"/>
              <a:t>By the mid 600s, the Sunni, who were larger in number, had control, and Islam had an elected caliph</a:t>
            </a:r>
          </a:p>
          <a:p>
            <a:r>
              <a:rPr lang="en-US" sz="2700" dirty="0" smtClean="0"/>
              <a:t>Despite violence between the two denominations, throughout this time, Islam began to spread quickly through Europe, Africa, and Asia.</a:t>
            </a:r>
            <a:endParaRPr lang="en-US" sz="2700" dirty="0"/>
          </a:p>
        </p:txBody>
      </p:sp>
      <p:pic>
        <p:nvPicPr>
          <p:cNvPr id="4" name="Picture 2" descr="http://thirdlensmedia.com/candidconservatives/wp-content/uploads/2011/08/Mosgue-Isl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922" y="4876799"/>
            <a:ext cx="6096000" cy="1981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69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pPr lvl="0"/>
            <a:r>
              <a:rPr lang="en-US" sz="3200" dirty="0">
                <a:latin typeface="Goudy Old Style"/>
                <a:cs typeface="Goudy Old Style"/>
              </a:rPr>
              <a:t>Why do you think a disagreement over who should be leader caused such a large split? </a:t>
            </a:r>
          </a:p>
          <a:p>
            <a:pPr lvl="0"/>
            <a:r>
              <a:rPr lang="en-US" sz="3200" dirty="0">
                <a:latin typeface="Goudy Old Style"/>
                <a:cs typeface="Goudy Old Style"/>
              </a:rPr>
              <a:t>Can you think of another example where a minor difference in opinion caused a large split in a group or religion?</a:t>
            </a:r>
          </a:p>
          <a:p>
            <a:pPr marL="0" indent="0">
              <a:buNone/>
            </a:pPr>
            <a:endParaRPr lang="en-US" dirty="0"/>
          </a:p>
        </p:txBody>
      </p:sp>
    </p:spTree>
    <p:extLst>
      <p:ext uri="{BB962C8B-B14F-4D97-AF65-F5344CB8AC3E}">
        <p14:creationId xmlns:p14="http://schemas.microsoft.com/office/powerpoint/2010/main" val="3185501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926" y="69057"/>
            <a:ext cx="7819315" cy="868362"/>
          </a:xfrm>
        </p:spPr>
        <p:txBody>
          <a:bodyPr/>
          <a:lstStyle/>
          <a:p>
            <a:r>
              <a:rPr lang="en-US" dirty="0" smtClean="0"/>
              <a:t>Why did Islam spread so quickly?</a:t>
            </a:r>
            <a:endParaRPr lang="en-US" dirty="0"/>
          </a:p>
        </p:txBody>
      </p:sp>
      <p:pic>
        <p:nvPicPr>
          <p:cNvPr id="8" name="Picture 6" descr="p263"/>
          <p:cNvPicPr>
            <a:picLocks noChangeAspect="1" noChangeArrowheads="1"/>
          </p:cNvPicPr>
          <p:nvPr/>
        </p:nvPicPr>
        <p:blipFill>
          <a:blip r:embed="rId2" cstate="print"/>
          <a:srcRect/>
          <a:stretch>
            <a:fillRect/>
          </a:stretch>
        </p:blipFill>
        <p:spPr bwMode="auto">
          <a:xfrm>
            <a:off x="195309" y="937419"/>
            <a:ext cx="8948691" cy="5867400"/>
          </a:xfrm>
          <a:prstGeom prst="rect">
            <a:avLst/>
          </a:prstGeom>
          <a:noFill/>
        </p:spPr>
      </p:pic>
    </p:spTree>
    <p:extLst>
      <p:ext uri="{BB962C8B-B14F-4D97-AF65-F5344CB8AC3E}">
        <p14:creationId xmlns:p14="http://schemas.microsoft.com/office/powerpoint/2010/main" val="211436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962023" cy="868362"/>
          </a:xfrm>
        </p:spPr>
        <p:txBody>
          <a:bodyPr/>
          <a:lstStyle/>
          <a:p>
            <a:r>
              <a:rPr lang="en-US" dirty="0" smtClean="0"/>
              <a:t>Why did Islam spread so quickly?</a:t>
            </a:r>
            <a:endParaRPr lang="en-US" dirty="0"/>
          </a:p>
        </p:txBody>
      </p:sp>
      <p:sp>
        <p:nvSpPr>
          <p:cNvPr id="3" name="Content Placeholder 2"/>
          <p:cNvSpPr>
            <a:spLocks noGrp="1"/>
          </p:cNvSpPr>
          <p:nvPr>
            <p:ph idx="1"/>
          </p:nvPr>
        </p:nvSpPr>
        <p:spPr>
          <a:xfrm>
            <a:off x="399583" y="1371600"/>
            <a:ext cx="4096217" cy="5199557"/>
          </a:xfrm>
        </p:spPr>
        <p:txBody>
          <a:bodyPr>
            <a:normAutofit/>
          </a:bodyPr>
          <a:lstStyle/>
          <a:p>
            <a:r>
              <a:rPr lang="en-US" sz="2800" dirty="0" smtClean="0"/>
              <a:t>Life in the desert was harsh.</a:t>
            </a:r>
          </a:p>
          <a:p>
            <a:r>
              <a:rPr lang="en-US" sz="2800" dirty="0" smtClean="0"/>
              <a:t>People lived nomadic lives, they travelled from place to place in search of food and water.</a:t>
            </a:r>
          </a:p>
          <a:p>
            <a:r>
              <a:rPr lang="en-US" sz="2800" dirty="0" smtClean="0"/>
              <a:t>People stopped at town centers to trade. </a:t>
            </a:r>
            <a:endParaRPr lang="en-US" sz="2800" dirty="0"/>
          </a:p>
        </p:txBody>
      </p:sp>
      <p:pic>
        <p:nvPicPr>
          <p:cNvPr id="4" name="Picture 7" descr="Arab%20scout%20on%20a%20camel"/>
          <p:cNvPicPr>
            <a:picLocks noChangeAspect="1" noChangeArrowheads="1"/>
          </p:cNvPicPr>
          <p:nvPr/>
        </p:nvPicPr>
        <p:blipFill>
          <a:blip r:embed="rId2" cstate="print"/>
          <a:srcRect/>
          <a:stretch>
            <a:fillRect/>
          </a:stretch>
        </p:blipFill>
        <p:spPr>
          <a:xfrm>
            <a:off x="4658384" y="1371600"/>
            <a:ext cx="4218039" cy="5029200"/>
          </a:xfrm>
          <a:prstGeom prst="rect">
            <a:avLst/>
          </a:prstGeom>
          <a:noFill/>
          <a:ln/>
        </p:spPr>
      </p:pic>
    </p:spTree>
    <p:extLst>
      <p:ext uri="{BB962C8B-B14F-4D97-AF65-F5344CB8AC3E}">
        <p14:creationId xmlns:p14="http://schemas.microsoft.com/office/powerpoint/2010/main" val="178513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a:spLocks noGrp="1"/>
          </p:cNvSpPr>
          <p:nvPr>
            <p:ph type="title"/>
          </p:nvPr>
        </p:nvSpPr>
        <p:spPr>
          <a:xfrm>
            <a:off x="585102" y="3826"/>
            <a:ext cx="7991635" cy="868362"/>
          </a:xfrm>
        </p:spPr>
        <p:txBody>
          <a:bodyPr/>
          <a:lstStyle/>
          <a:p>
            <a:r>
              <a:rPr lang="en-US" dirty="0" smtClean="0"/>
              <a:t>Why did Islam spread so quickly?</a:t>
            </a:r>
            <a:endParaRPr lang="en-US" dirty="0"/>
          </a:p>
        </p:txBody>
      </p:sp>
      <p:pic>
        <p:nvPicPr>
          <p:cNvPr id="5" name="Picture 14" descr="3-18"/>
          <p:cNvPicPr>
            <a:picLocks noChangeAspect="1" noChangeArrowheads="1"/>
          </p:cNvPicPr>
          <p:nvPr/>
        </p:nvPicPr>
        <p:blipFill>
          <a:blip r:embed="rId3" cstate="print"/>
          <a:srcRect/>
          <a:stretch>
            <a:fillRect/>
          </a:stretch>
        </p:blipFill>
        <p:spPr bwMode="auto">
          <a:xfrm>
            <a:off x="851092" y="831930"/>
            <a:ext cx="7554395" cy="6026070"/>
          </a:xfrm>
          <a:prstGeom prst="rect">
            <a:avLst/>
          </a:prstGeom>
          <a:noFill/>
        </p:spPr>
      </p:pic>
    </p:spTree>
    <p:extLst>
      <p:ext uri="{BB962C8B-B14F-4D97-AF65-F5344CB8AC3E}">
        <p14:creationId xmlns:p14="http://schemas.microsoft.com/office/powerpoint/2010/main" val="1163070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14" y="389086"/>
            <a:ext cx="7848927" cy="868362"/>
          </a:xfrm>
        </p:spPr>
        <p:txBody>
          <a:bodyPr/>
          <a:lstStyle/>
          <a:p>
            <a:r>
              <a:rPr lang="en-US" dirty="0" smtClean="0"/>
              <a:t>Why did Islam spread so quickly?</a:t>
            </a:r>
            <a:endParaRPr lang="en-US" dirty="0"/>
          </a:p>
        </p:txBody>
      </p:sp>
      <p:sp>
        <p:nvSpPr>
          <p:cNvPr id="3" name="Content Placeholder 2"/>
          <p:cNvSpPr>
            <a:spLocks noGrp="1"/>
          </p:cNvSpPr>
          <p:nvPr>
            <p:ph idx="1"/>
          </p:nvPr>
        </p:nvSpPr>
        <p:spPr>
          <a:xfrm>
            <a:off x="627914" y="1257448"/>
            <a:ext cx="8262780" cy="4056062"/>
          </a:xfrm>
        </p:spPr>
        <p:txBody>
          <a:bodyPr>
            <a:normAutofit/>
          </a:bodyPr>
          <a:lstStyle/>
          <a:p>
            <a:r>
              <a:rPr lang="en-US" sz="2800" dirty="0" smtClean="0"/>
              <a:t>The caliphs wanted to spread their empire both politically and religiously</a:t>
            </a:r>
          </a:p>
          <a:p>
            <a:r>
              <a:rPr lang="en-US" sz="2800" dirty="0" smtClean="0"/>
              <a:t>They used </a:t>
            </a:r>
            <a:r>
              <a:rPr lang="en-US" sz="2800" dirty="0"/>
              <a:t>military </a:t>
            </a:r>
            <a:r>
              <a:rPr lang="en-US" sz="2800" dirty="0" smtClean="0"/>
              <a:t>force and often faced weak empires</a:t>
            </a:r>
          </a:p>
          <a:p>
            <a:r>
              <a:rPr lang="en-US" sz="2800" dirty="0" smtClean="0"/>
              <a:t>To many Muslims, this signaled </a:t>
            </a:r>
            <a:r>
              <a:rPr lang="en-US" sz="2800" dirty="0"/>
              <a:t>Allah’s support for </a:t>
            </a:r>
            <a:r>
              <a:rPr lang="en-US" sz="2800" dirty="0" smtClean="0"/>
              <a:t>Islam, and they were able to gain </a:t>
            </a:r>
            <a:r>
              <a:rPr lang="en-US" sz="2800" dirty="0"/>
              <a:t>support of conquered people</a:t>
            </a:r>
          </a:p>
          <a:p>
            <a:pPr marL="0" indent="0">
              <a:buNone/>
            </a:pP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851018" y="4135937"/>
            <a:ext cx="3292982" cy="2804243"/>
          </a:xfrm>
          <a:prstGeom prst="rect">
            <a:avLst/>
          </a:prstGeom>
          <a:noFill/>
          <a:ln w="9525">
            <a:noFill/>
            <a:miter lim="800000"/>
            <a:headEnd/>
            <a:tailEnd/>
          </a:ln>
        </p:spPr>
      </p:pic>
    </p:spTree>
    <p:extLst>
      <p:ext uri="{BB962C8B-B14F-4D97-AF65-F5344CB8AC3E}">
        <p14:creationId xmlns:p14="http://schemas.microsoft.com/office/powerpoint/2010/main" val="1386390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Islam also appealed to many people.</a:t>
            </a:r>
          </a:p>
          <a:p>
            <a:pPr lvl="1"/>
            <a:r>
              <a:rPr lang="en-US" sz="2800" dirty="0" smtClean="0"/>
              <a:t>Basic Beliefs</a:t>
            </a:r>
            <a:endParaRPr lang="en-US" sz="2800" dirty="0"/>
          </a:p>
          <a:p>
            <a:pPr lvl="1"/>
            <a:r>
              <a:rPr lang="en-US" sz="2800" dirty="0" smtClean="0"/>
              <a:t>Equality</a:t>
            </a:r>
            <a:endParaRPr lang="en-US" sz="2800" dirty="0"/>
          </a:p>
          <a:p>
            <a:pPr lvl="1"/>
            <a:r>
              <a:rPr lang="en-US" sz="2800" dirty="0"/>
              <a:t>Rights for </a:t>
            </a:r>
            <a:r>
              <a:rPr lang="en-US" sz="2800" dirty="0" smtClean="0"/>
              <a:t>Women</a:t>
            </a:r>
            <a:endParaRPr lang="en-US" sz="2800" dirty="0"/>
          </a:p>
          <a:p>
            <a:pPr lvl="1"/>
            <a:r>
              <a:rPr lang="en-US" sz="2800" dirty="0"/>
              <a:t>Social Justice</a:t>
            </a:r>
          </a:p>
          <a:p>
            <a:pPr marL="457200" lvl="1" indent="0">
              <a:buNone/>
            </a:pPr>
            <a:endParaRPr lang="en-US" dirty="0"/>
          </a:p>
        </p:txBody>
      </p:sp>
      <p:sp>
        <p:nvSpPr>
          <p:cNvPr id="4" name="Title 1"/>
          <p:cNvSpPr>
            <a:spLocks noGrp="1"/>
          </p:cNvSpPr>
          <p:nvPr>
            <p:ph type="title"/>
          </p:nvPr>
        </p:nvSpPr>
        <p:spPr>
          <a:xfrm>
            <a:off x="713539" y="503238"/>
            <a:ext cx="7848927" cy="868362"/>
          </a:xfrm>
        </p:spPr>
        <p:txBody>
          <a:bodyPr/>
          <a:lstStyle/>
          <a:p>
            <a:r>
              <a:rPr lang="en-US" dirty="0" smtClean="0"/>
              <a:t>Why did Islam spread so quickly?</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4955141" y="4023837"/>
            <a:ext cx="4188859" cy="2834164"/>
          </a:xfrm>
          <a:prstGeom prst="rect">
            <a:avLst/>
          </a:prstGeom>
          <a:noFill/>
          <a:ln w="9525">
            <a:noFill/>
            <a:miter lim="800000"/>
            <a:headEnd/>
            <a:tailEnd/>
          </a:ln>
        </p:spPr>
      </p:pic>
    </p:spTree>
    <p:extLst>
      <p:ext uri="{BB962C8B-B14F-4D97-AF65-F5344CB8AC3E}">
        <p14:creationId xmlns:p14="http://schemas.microsoft.com/office/powerpoint/2010/main" val="386707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the Region Today</a:t>
            </a:r>
            <a:endParaRPr lang="en-US" dirty="0"/>
          </a:p>
        </p:txBody>
      </p:sp>
      <p:pic>
        <p:nvPicPr>
          <p:cNvPr id="1026" name="Picture 2" descr="http://www.enchantedlearning.com/subjects/continents/Mideast/outlinemap/map.GIF"/>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990600" y="1733260"/>
            <a:ext cx="6934200" cy="45433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2571" y="4180114"/>
            <a:ext cx="1763486" cy="954107"/>
          </a:xfrm>
          <a:prstGeom prst="rect">
            <a:avLst/>
          </a:prstGeom>
          <a:noFill/>
        </p:spPr>
        <p:txBody>
          <a:bodyPr wrap="square" rtlCol="0">
            <a:spAutoFit/>
          </a:bodyPr>
          <a:lstStyle/>
          <a:p>
            <a:r>
              <a:rPr lang="en-US" sz="2800" b="1" dirty="0" smtClean="0"/>
              <a:t>Arabian Peninsula</a:t>
            </a:r>
            <a:endParaRPr lang="en-US" sz="2800" b="1" dirty="0"/>
          </a:p>
        </p:txBody>
      </p:sp>
      <p:sp>
        <p:nvSpPr>
          <p:cNvPr id="4" name="TextBox 3"/>
          <p:cNvSpPr txBox="1"/>
          <p:nvPr/>
        </p:nvSpPr>
        <p:spPr>
          <a:xfrm>
            <a:off x="6553200" y="3479916"/>
            <a:ext cx="1371600" cy="584775"/>
          </a:xfrm>
          <a:prstGeom prst="rect">
            <a:avLst/>
          </a:prstGeom>
          <a:noFill/>
        </p:spPr>
        <p:txBody>
          <a:bodyPr wrap="square" rtlCol="0">
            <a:spAutoFit/>
          </a:bodyPr>
          <a:lstStyle/>
          <a:p>
            <a:r>
              <a:rPr lang="en-US" sz="3200" b="1" dirty="0" smtClean="0"/>
              <a:t>ASIA</a:t>
            </a:r>
            <a:endParaRPr lang="en-US" sz="3200" b="1" dirty="0"/>
          </a:p>
        </p:txBody>
      </p:sp>
      <p:sp>
        <p:nvSpPr>
          <p:cNvPr id="6" name="TextBox 5"/>
          <p:cNvSpPr txBox="1"/>
          <p:nvPr/>
        </p:nvSpPr>
        <p:spPr>
          <a:xfrm>
            <a:off x="990600" y="4303224"/>
            <a:ext cx="1371600" cy="461665"/>
          </a:xfrm>
          <a:prstGeom prst="rect">
            <a:avLst/>
          </a:prstGeom>
          <a:noFill/>
        </p:spPr>
        <p:txBody>
          <a:bodyPr wrap="square" rtlCol="0">
            <a:spAutoFit/>
          </a:bodyPr>
          <a:lstStyle/>
          <a:p>
            <a:r>
              <a:rPr lang="en-US" sz="2400" b="1" dirty="0" smtClean="0"/>
              <a:t>AFRICA</a:t>
            </a:r>
            <a:endParaRPr lang="en-US" sz="2400" b="1" dirty="0"/>
          </a:p>
        </p:txBody>
      </p:sp>
      <p:sp>
        <p:nvSpPr>
          <p:cNvPr id="7" name="TextBox 6"/>
          <p:cNvSpPr txBox="1"/>
          <p:nvPr/>
        </p:nvSpPr>
        <p:spPr>
          <a:xfrm>
            <a:off x="1410788" y="1733260"/>
            <a:ext cx="1815737" cy="461665"/>
          </a:xfrm>
          <a:prstGeom prst="rect">
            <a:avLst/>
          </a:prstGeom>
          <a:noFill/>
        </p:spPr>
        <p:txBody>
          <a:bodyPr wrap="square" rtlCol="0">
            <a:spAutoFit/>
          </a:bodyPr>
          <a:lstStyle/>
          <a:p>
            <a:r>
              <a:rPr lang="en-US" sz="2400" b="1" dirty="0" smtClean="0"/>
              <a:t>EUROPE</a:t>
            </a:r>
            <a:endParaRPr lang="en-US" sz="2400" b="1" dirty="0"/>
          </a:p>
        </p:txBody>
      </p:sp>
      <p:sp>
        <p:nvSpPr>
          <p:cNvPr id="5" name="Oval 4"/>
          <p:cNvSpPr/>
          <p:nvPr/>
        </p:nvSpPr>
        <p:spPr>
          <a:xfrm rot="18959539">
            <a:off x="2701989" y="3144759"/>
            <a:ext cx="1701394" cy="293558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807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6718"/>
            <a:ext cx="7313613" cy="4056062"/>
          </a:xfrm>
        </p:spPr>
        <p:txBody>
          <a:bodyPr>
            <a:normAutofit/>
          </a:bodyPr>
          <a:lstStyle/>
          <a:p>
            <a:r>
              <a:rPr lang="en-US" sz="2800" dirty="0" smtClean="0"/>
              <a:t>Some people were forced to convert to Islam</a:t>
            </a:r>
          </a:p>
          <a:p>
            <a:r>
              <a:rPr lang="en-US" sz="2800" dirty="0" smtClean="0"/>
              <a:t>Others were required to pay taxes if they did not convert</a:t>
            </a:r>
          </a:p>
          <a:p>
            <a:r>
              <a:rPr lang="en-US" sz="2800" dirty="0" smtClean="0"/>
              <a:t>Muslims had good relations with conquered “People of the Book”</a:t>
            </a:r>
          </a:p>
          <a:p>
            <a:pPr lvl="1"/>
            <a:r>
              <a:rPr lang="en-US" sz="2400" dirty="0" smtClean="0"/>
              <a:t>Jews and Christians</a:t>
            </a:r>
            <a:endParaRPr lang="en-US" sz="2400" dirty="0"/>
          </a:p>
        </p:txBody>
      </p:sp>
      <p:sp>
        <p:nvSpPr>
          <p:cNvPr id="4" name="Title 1"/>
          <p:cNvSpPr>
            <a:spLocks noGrp="1"/>
          </p:cNvSpPr>
          <p:nvPr>
            <p:ph type="title"/>
          </p:nvPr>
        </p:nvSpPr>
        <p:spPr>
          <a:xfrm>
            <a:off x="684997" y="503238"/>
            <a:ext cx="7848927" cy="868362"/>
          </a:xfrm>
        </p:spPr>
        <p:txBody>
          <a:bodyPr/>
          <a:lstStyle/>
          <a:p>
            <a:r>
              <a:rPr lang="en-US" dirty="0" smtClean="0"/>
              <a:t>Why did Islam spread so quickly?</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6101201" y="3886200"/>
            <a:ext cx="3042799" cy="2971800"/>
          </a:xfrm>
          <a:prstGeom prst="rect">
            <a:avLst/>
          </a:prstGeom>
          <a:noFill/>
          <a:ln w="9525">
            <a:noFill/>
            <a:miter lim="800000"/>
            <a:headEnd/>
            <a:tailEnd/>
          </a:ln>
        </p:spPr>
      </p:pic>
    </p:spTree>
    <p:extLst>
      <p:ext uri="{BB962C8B-B14F-4D97-AF65-F5344CB8AC3E}">
        <p14:creationId xmlns:p14="http://schemas.microsoft.com/office/powerpoint/2010/main" val="3616679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5170"/>
            <a:ext cx="7313613" cy="868362"/>
          </a:xfrm>
        </p:spPr>
        <p:txBody>
          <a:bodyPr/>
          <a:lstStyle/>
          <a:p>
            <a:r>
              <a:rPr lang="en-US" dirty="0" smtClean="0"/>
              <a:t>THINK PAIR SHARE</a:t>
            </a:r>
            <a:endParaRPr lang="en-US" dirty="0"/>
          </a:p>
        </p:txBody>
      </p:sp>
      <p:sp>
        <p:nvSpPr>
          <p:cNvPr id="3" name="Content Placeholder 2"/>
          <p:cNvSpPr>
            <a:spLocks noGrp="1"/>
          </p:cNvSpPr>
          <p:nvPr>
            <p:ph idx="1"/>
          </p:nvPr>
        </p:nvSpPr>
        <p:spPr>
          <a:xfrm>
            <a:off x="914400" y="1068065"/>
            <a:ext cx="7313613" cy="4056062"/>
          </a:xfrm>
        </p:spPr>
        <p:txBody>
          <a:bodyPr/>
          <a:lstStyle/>
          <a:p>
            <a:pPr lvl="0"/>
            <a:r>
              <a:rPr lang="en-US" sz="3600" dirty="0" smtClean="0">
                <a:latin typeface="Goudy Old Style"/>
                <a:cs typeface="Goudy Old Style"/>
              </a:rPr>
              <a:t>Why </a:t>
            </a:r>
            <a:r>
              <a:rPr lang="en-US" sz="3600" dirty="0">
                <a:latin typeface="Goudy Old Style"/>
                <a:cs typeface="Goudy Old Style"/>
              </a:rPr>
              <a:t>do you think Islam was able to spread so far and so fast? </a:t>
            </a:r>
          </a:p>
          <a:p>
            <a:endParaRPr lang="en-US" dirty="0"/>
          </a:p>
        </p:txBody>
      </p:sp>
      <p:pic>
        <p:nvPicPr>
          <p:cNvPr id="4" name="Picture 2" descr="http://www.harpercollege.edu/mhealy/geogres/maps/nwgif/muslmwo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111" y="2182827"/>
            <a:ext cx="6924675" cy="46751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3809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ile:Muslim population map.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5" y="743498"/>
            <a:ext cx="9188526" cy="4869919"/>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us.cdn1.123rf.com/168nwm/candyman/candyman0707/candyman070700023/1335635-3d-golden-islamic-symb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583" y="5808583"/>
            <a:ext cx="1049416" cy="104941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927320" y="140615"/>
            <a:ext cx="3701404" cy="523220"/>
          </a:xfrm>
          <a:prstGeom prst="rect">
            <a:avLst/>
          </a:prstGeom>
          <a:noFill/>
        </p:spPr>
        <p:txBody>
          <a:bodyPr wrap="none" rtlCol="0">
            <a:spAutoFit/>
          </a:bodyPr>
          <a:lstStyle/>
          <a:p>
            <a:r>
              <a:rPr lang="en-US" sz="2800" b="1" dirty="0" smtClean="0"/>
              <a:t>World Islam Population</a:t>
            </a:r>
            <a:endParaRPr lang="en-US" sz="2800" b="1" dirty="0"/>
          </a:p>
        </p:txBody>
      </p:sp>
      <p:sp>
        <p:nvSpPr>
          <p:cNvPr id="3" name="Oval 2"/>
          <p:cNvSpPr/>
          <p:nvPr/>
        </p:nvSpPr>
        <p:spPr>
          <a:xfrm>
            <a:off x="4754879" y="2272938"/>
            <a:ext cx="914401" cy="888274"/>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53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Muslims believe?</a:t>
            </a:r>
            <a:endParaRPr lang="en-US" b="1" dirty="0"/>
          </a:p>
        </p:txBody>
      </p:sp>
      <p:sp>
        <p:nvSpPr>
          <p:cNvPr id="3" name="Content Placeholder 2"/>
          <p:cNvSpPr>
            <a:spLocks noGrp="1"/>
          </p:cNvSpPr>
          <p:nvPr>
            <p:ph idx="1"/>
          </p:nvPr>
        </p:nvSpPr>
        <p:spPr>
          <a:xfrm>
            <a:off x="457200" y="1231527"/>
            <a:ext cx="8229600" cy="5131495"/>
          </a:xfrm>
        </p:spPr>
        <p:txBody>
          <a:bodyPr>
            <a:normAutofit/>
          </a:bodyPr>
          <a:lstStyle/>
          <a:p>
            <a:r>
              <a:rPr lang="en-US" dirty="0" smtClean="0"/>
              <a:t>Islam is a </a:t>
            </a:r>
            <a:r>
              <a:rPr lang="en-US" b="1" dirty="0" smtClean="0"/>
              <a:t>monotheistic</a:t>
            </a:r>
            <a:r>
              <a:rPr lang="en-US" dirty="0" smtClean="0"/>
              <a:t> religion. This means that Muslims believe in one god.</a:t>
            </a:r>
          </a:p>
          <a:p>
            <a:r>
              <a:rPr lang="en-US" dirty="0" smtClean="0"/>
              <a:t>Muslims use the Arabic word for god, </a:t>
            </a:r>
            <a:r>
              <a:rPr lang="en-US" b="1" dirty="0" smtClean="0"/>
              <a:t>Allah</a:t>
            </a:r>
            <a:r>
              <a:rPr lang="en-US" dirty="0" smtClean="0"/>
              <a:t>.</a:t>
            </a:r>
          </a:p>
          <a:p>
            <a:r>
              <a:rPr lang="en-US" dirty="0" smtClean="0"/>
              <a:t>The holy book of Muslims is called the </a:t>
            </a:r>
            <a:r>
              <a:rPr lang="en-US" b="1" dirty="0" smtClean="0"/>
              <a:t>Koran</a:t>
            </a:r>
            <a:r>
              <a:rPr lang="en-US" dirty="0" smtClean="0"/>
              <a:t> (Qur’an). The Koran includes many stories from the </a:t>
            </a:r>
            <a:r>
              <a:rPr lang="en-US" dirty="0" smtClean="0"/>
              <a:t>Bible, </a:t>
            </a:r>
            <a:r>
              <a:rPr lang="en-US" dirty="0" smtClean="0"/>
              <a:t>as well as messages delivered to the prophet Muhammad.</a:t>
            </a:r>
          </a:p>
          <a:p>
            <a:r>
              <a:rPr lang="en-US" dirty="0" smtClean="0"/>
              <a:t>Muslims believe they descended from Abraham’s son Ishmael</a:t>
            </a:r>
          </a:p>
          <a:p>
            <a:r>
              <a:rPr lang="en-US" dirty="0" smtClean="0"/>
              <a:t>Muslims believe Jesus was a prophet, but was not divine, and did not die for their sins.</a:t>
            </a:r>
          </a:p>
          <a:p>
            <a:r>
              <a:rPr lang="en-US" dirty="0" smtClean="0"/>
              <a:t>Muslims believe that </a:t>
            </a:r>
            <a:r>
              <a:rPr lang="en-US" b="1" dirty="0" smtClean="0"/>
              <a:t>Muhammad</a:t>
            </a:r>
            <a:r>
              <a:rPr lang="en-US" dirty="0" smtClean="0"/>
              <a:t> was </a:t>
            </a:r>
            <a:r>
              <a:rPr lang="en-US" dirty="0" smtClean="0"/>
              <a:t>the </a:t>
            </a:r>
            <a:r>
              <a:rPr lang="en-US" dirty="0" smtClean="0"/>
              <a:t>last prophet</a:t>
            </a:r>
            <a:endParaRPr lang="en-US" dirty="0"/>
          </a:p>
        </p:txBody>
      </p:sp>
      <p:pic>
        <p:nvPicPr>
          <p:cNvPr id="4"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148" y="5434148"/>
            <a:ext cx="1423851" cy="1423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2958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Muslim practices?</a:t>
            </a:r>
            <a:endParaRPr lang="en-US" dirty="0"/>
          </a:p>
        </p:txBody>
      </p:sp>
      <p:sp>
        <p:nvSpPr>
          <p:cNvPr id="3" name="Content Placeholder 2"/>
          <p:cNvSpPr>
            <a:spLocks noGrp="1"/>
          </p:cNvSpPr>
          <p:nvPr>
            <p:ph idx="1"/>
          </p:nvPr>
        </p:nvSpPr>
        <p:spPr>
          <a:xfrm>
            <a:off x="457200" y="1186800"/>
            <a:ext cx="8229600" cy="5176221"/>
          </a:xfrm>
        </p:spPr>
        <p:txBody>
          <a:bodyPr>
            <a:normAutofit fontScale="92500" lnSpcReduction="20000"/>
          </a:bodyPr>
          <a:lstStyle/>
          <a:p>
            <a:r>
              <a:rPr lang="en-US" sz="2800" dirty="0" smtClean="0"/>
              <a:t>Muslims pray in a </a:t>
            </a:r>
            <a:r>
              <a:rPr lang="en-US" sz="2800" b="1" dirty="0" smtClean="0"/>
              <a:t>mosque</a:t>
            </a:r>
            <a:r>
              <a:rPr lang="en-US" sz="2800" dirty="0" smtClean="0"/>
              <a:t>.</a:t>
            </a:r>
          </a:p>
          <a:p>
            <a:r>
              <a:rPr lang="en-US" sz="2800" dirty="0" smtClean="0"/>
              <a:t>The most sacred mosque in Islam is called the </a:t>
            </a:r>
            <a:r>
              <a:rPr lang="en-US" sz="2800" dirty="0" err="1" smtClean="0"/>
              <a:t>Kaaba</a:t>
            </a:r>
            <a:r>
              <a:rPr lang="en-US" sz="2800" dirty="0" smtClean="0"/>
              <a:t>, which is in Mecca.</a:t>
            </a:r>
          </a:p>
          <a:p>
            <a:r>
              <a:rPr lang="en-US" sz="2800" dirty="0" smtClean="0"/>
              <a:t>The holy day of Islam is Friday</a:t>
            </a:r>
          </a:p>
          <a:p>
            <a:r>
              <a:rPr lang="en-US" sz="2800" dirty="0" smtClean="0"/>
              <a:t>The Koran forbids Muslims from eating pork and drinking alcohol</a:t>
            </a:r>
          </a:p>
          <a:p>
            <a:r>
              <a:rPr lang="en-US" sz="2800" dirty="0" smtClean="0"/>
              <a:t>Muslims must fulfill the </a:t>
            </a:r>
            <a:r>
              <a:rPr lang="en-US" sz="2800" b="1" dirty="0" smtClean="0"/>
              <a:t>five pillars of Islam</a:t>
            </a:r>
            <a:r>
              <a:rPr lang="en-US" sz="2800" dirty="0" smtClean="0"/>
              <a:t>.</a:t>
            </a:r>
          </a:p>
          <a:p>
            <a:pPr marL="914400" lvl="1" indent="-514350">
              <a:buAutoNum type="arabicPeriod"/>
            </a:pPr>
            <a:r>
              <a:rPr lang="en-US" dirty="0" err="1" smtClean="0"/>
              <a:t>Shahada</a:t>
            </a:r>
            <a:r>
              <a:rPr lang="en-US" dirty="0" smtClean="0"/>
              <a:t>: Testimony of Faith</a:t>
            </a:r>
          </a:p>
          <a:p>
            <a:pPr marL="914400" lvl="1" indent="-514350">
              <a:buAutoNum type="arabicPeriod"/>
            </a:pPr>
            <a:r>
              <a:rPr lang="en-US" dirty="0" err="1" smtClean="0"/>
              <a:t>Salat</a:t>
            </a:r>
            <a:r>
              <a:rPr lang="en-US" dirty="0" smtClean="0"/>
              <a:t>: Prayer</a:t>
            </a:r>
          </a:p>
          <a:p>
            <a:pPr marL="914400" lvl="1" indent="-514350">
              <a:buAutoNum type="arabicPeriod"/>
            </a:pPr>
            <a:r>
              <a:rPr lang="en-US" dirty="0" smtClean="0"/>
              <a:t>Zakat: Almsgiving (Charity)</a:t>
            </a:r>
          </a:p>
          <a:p>
            <a:pPr marL="914400" lvl="1" indent="-514350">
              <a:buAutoNum type="arabicPeriod"/>
            </a:pPr>
            <a:r>
              <a:rPr lang="en-US" dirty="0" err="1" smtClean="0"/>
              <a:t>Sawm</a:t>
            </a:r>
            <a:r>
              <a:rPr lang="en-US" dirty="0" smtClean="0"/>
              <a:t>: Fasting</a:t>
            </a:r>
          </a:p>
          <a:p>
            <a:pPr marL="914400" lvl="1" indent="-514350">
              <a:buAutoNum type="arabicPeriod"/>
            </a:pPr>
            <a:r>
              <a:rPr lang="en-US" dirty="0" smtClean="0"/>
              <a:t>Hajj: Pilgrimage </a:t>
            </a:r>
          </a:p>
          <a:p>
            <a:endParaRPr lang="en-US" dirty="0"/>
          </a:p>
        </p:txBody>
      </p:sp>
      <p:pic>
        <p:nvPicPr>
          <p:cNvPr id="4" name="Picture 6" descr="http://us.cdn1.123rf.com/168nwm/candyman/candyman0707/candyman070700023/1335635-3d-golden-islamic-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795" y="52578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4573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43631" y="-292388"/>
            <a:ext cx="2164542" cy="2817185"/>
          </a:xfrm>
          <a:prstGeom prst="rect">
            <a:avLst/>
          </a:prstGeom>
          <a:noFill/>
          <a:ln>
            <a:noFill/>
          </a:ln>
          <a:extLst>
            <a:ext uri="{FAA26D3D-D897-4be2-8F04-BA451C77F1D7}">
              <ma14:placeholderFlag xmlns:ma14="http://schemas.microsoft.com/office/mac/drawingml/2011/main" xmlns=""/>
            </a:ext>
          </a:extLst>
        </p:spPr>
      </p:pic>
      <p:sp>
        <p:nvSpPr>
          <p:cNvPr id="5" name="Rectangle 4"/>
          <p:cNvSpPr/>
          <p:nvPr/>
        </p:nvSpPr>
        <p:spPr>
          <a:xfrm>
            <a:off x="3829493" y="2514230"/>
            <a:ext cx="1746353" cy="1077218"/>
          </a:xfrm>
          <a:prstGeom prst="rect">
            <a:avLst/>
          </a:prstGeom>
        </p:spPr>
        <p:txBody>
          <a:bodyPr wrap="square">
            <a:spAutoFit/>
          </a:bodyPr>
          <a:lstStyle/>
          <a:p>
            <a:pPr algn="ctr"/>
            <a:r>
              <a:rPr lang="en-US" sz="3200" b="1" dirty="0" err="1"/>
              <a:t>Shahada</a:t>
            </a:r>
            <a:r>
              <a:rPr lang="en-US" sz="3200" dirty="0"/>
              <a:t> </a:t>
            </a:r>
            <a:endParaRPr lang="en-US" sz="3200" dirty="0" smtClean="0"/>
          </a:p>
          <a:p>
            <a:pPr algn="ctr"/>
            <a:r>
              <a:rPr lang="en-US" sz="3200" u="sng" dirty="0" smtClean="0"/>
              <a:t>Faith</a:t>
            </a:r>
            <a:endParaRPr lang="en-US" sz="3200" u="sng" dirty="0"/>
          </a:p>
        </p:txBody>
      </p:sp>
      <p:sp>
        <p:nvSpPr>
          <p:cNvPr id="6" name="Rectangle 5"/>
          <p:cNvSpPr/>
          <p:nvPr/>
        </p:nvSpPr>
        <p:spPr>
          <a:xfrm>
            <a:off x="635028" y="3744601"/>
            <a:ext cx="8286326" cy="1077218"/>
          </a:xfrm>
          <a:prstGeom prst="rect">
            <a:avLst/>
          </a:prstGeom>
        </p:spPr>
        <p:txBody>
          <a:bodyPr wrap="square">
            <a:spAutoFit/>
          </a:bodyPr>
          <a:lstStyle/>
          <a:p>
            <a:pPr algn="ctr"/>
            <a:r>
              <a:rPr lang="en-US" sz="3200" dirty="0"/>
              <a:t>Declaration of faith. “There is no god except Allah; Muhammad is the messenger of Allah”</a:t>
            </a:r>
          </a:p>
        </p:txBody>
      </p:sp>
      <p:sp>
        <p:nvSpPr>
          <p:cNvPr id="7" name="TextBox 6"/>
          <p:cNvSpPr txBox="1"/>
          <p:nvPr/>
        </p:nvSpPr>
        <p:spPr>
          <a:xfrm>
            <a:off x="0" y="1142"/>
            <a:ext cx="3526611" cy="369332"/>
          </a:xfrm>
          <a:prstGeom prst="rect">
            <a:avLst/>
          </a:prstGeom>
          <a:noFill/>
        </p:spPr>
        <p:txBody>
          <a:bodyPr wrap="square" rtlCol="0">
            <a:spAutoFit/>
          </a:bodyPr>
          <a:lstStyle/>
          <a:p>
            <a:r>
              <a:rPr lang="en-US" dirty="0" smtClean="0">
                <a:hlinkClick r:id="rId4"/>
              </a:rPr>
              <a:t>Testimony of Faith</a:t>
            </a:r>
            <a:endParaRPr lang="en-US" dirty="0"/>
          </a:p>
        </p:txBody>
      </p:sp>
      <p:pic>
        <p:nvPicPr>
          <p:cNvPr id="9" name="Picture 8" descr="http://us.cdn1.123rf.com/168nwm/candyman/candyman0707/candyman070700023/1335635-3d-golden-islamic-symbo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2578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5293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43631" y="-292388"/>
            <a:ext cx="2164542" cy="2817185"/>
          </a:xfrm>
          <a:prstGeom prst="rect">
            <a:avLst/>
          </a:prstGeom>
          <a:noFill/>
          <a:ln>
            <a:noFill/>
          </a:ln>
          <a:extLst>
            <a:ext uri="{FAA26D3D-D897-4be2-8F04-BA451C77F1D7}">
              <ma14:placeholderFlag xmlns:ma14="http://schemas.microsoft.com/office/mac/drawingml/2011/main" xmlns=""/>
            </a:ext>
          </a:extLst>
        </p:spPr>
      </p:pic>
      <p:sp>
        <p:nvSpPr>
          <p:cNvPr id="5" name="Rectangle 4"/>
          <p:cNvSpPr/>
          <p:nvPr/>
        </p:nvSpPr>
        <p:spPr>
          <a:xfrm>
            <a:off x="2502839" y="2331357"/>
            <a:ext cx="4572000" cy="1077218"/>
          </a:xfrm>
          <a:prstGeom prst="rect">
            <a:avLst/>
          </a:prstGeom>
        </p:spPr>
        <p:txBody>
          <a:bodyPr>
            <a:spAutoFit/>
          </a:bodyPr>
          <a:lstStyle/>
          <a:p>
            <a:pPr algn="ctr"/>
            <a:r>
              <a:rPr lang="en-US" sz="3200" b="1" dirty="0" err="1" smtClean="0"/>
              <a:t>Salat</a:t>
            </a:r>
            <a:endParaRPr lang="en-US" sz="3200" dirty="0"/>
          </a:p>
          <a:p>
            <a:pPr algn="ctr"/>
            <a:r>
              <a:rPr lang="en-US" sz="3200" u="sng" dirty="0" smtClean="0"/>
              <a:t>Prayer</a:t>
            </a:r>
            <a:endParaRPr lang="en-US" sz="3200" u="sng" dirty="0"/>
          </a:p>
        </p:txBody>
      </p:sp>
      <p:sp>
        <p:nvSpPr>
          <p:cNvPr id="6" name="Rectangle 5"/>
          <p:cNvSpPr/>
          <p:nvPr/>
        </p:nvSpPr>
        <p:spPr>
          <a:xfrm>
            <a:off x="2626747" y="3586917"/>
            <a:ext cx="4572000" cy="2554545"/>
          </a:xfrm>
          <a:prstGeom prst="rect">
            <a:avLst/>
          </a:prstGeom>
        </p:spPr>
        <p:txBody>
          <a:bodyPr>
            <a:spAutoFit/>
          </a:bodyPr>
          <a:lstStyle/>
          <a:p>
            <a:pPr algn="ctr"/>
            <a:r>
              <a:rPr lang="en-US" sz="3200" dirty="0"/>
              <a:t>Praying five times a day, facing the holy city of Mecca. Before praying, people must wash their hands and feet.</a:t>
            </a:r>
          </a:p>
        </p:txBody>
      </p:sp>
      <p:pic>
        <p:nvPicPr>
          <p:cNvPr id="7" name="Picture 6" descr="http://us.cdn1.123rf.com/168nwm/candyman/candyman0707/candyman070700023/1335635-3d-golden-islamic-symb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2578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802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87372" y="3934347"/>
            <a:ext cx="3898204" cy="2923653"/>
          </a:xfrm>
          <a:prstGeom prst="rect">
            <a:avLst/>
          </a:prstGeom>
        </p:spPr>
      </p:pic>
      <p:pic>
        <p:nvPicPr>
          <p:cNvPr id="5" name="Picture 4"/>
          <p:cNvPicPr>
            <a:picLocks noChangeAspect="1"/>
          </p:cNvPicPr>
          <p:nvPr/>
        </p:nvPicPr>
        <p:blipFill>
          <a:blip r:embed="rId3"/>
          <a:stretch>
            <a:fillRect/>
          </a:stretch>
        </p:blipFill>
        <p:spPr>
          <a:xfrm>
            <a:off x="-1" y="3543327"/>
            <a:ext cx="5287373" cy="3314673"/>
          </a:xfrm>
          <a:prstGeom prst="rect">
            <a:avLst/>
          </a:prstGeom>
        </p:spPr>
      </p:pic>
      <p:pic>
        <p:nvPicPr>
          <p:cNvPr id="6" name="Picture 5"/>
          <p:cNvPicPr>
            <a:picLocks noChangeAspect="1"/>
          </p:cNvPicPr>
          <p:nvPr/>
        </p:nvPicPr>
        <p:blipFill>
          <a:blip r:embed="rId4"/>
          <a:stretch>
            <a:fillRect/>
          </a:stretch>
        </p:blipFill>
        <p:spPr>
          <a:xfrm>
            <a:off x="-1" y="0"/>
            <a:ext cx="5405473" cy="3594640"/>
          </a:xfrm>
          <a:prstGeom prst="rect">
            <a:avLst/>
          </a:prstGeom>
        </p:spPr>
      </p:pic>
      <p:pic>
        <p:nvPicPr>
          <p:cNvPr id="12" name="Picture 8" descr="http://www.thecornerreport.com/media/blogs/links/pra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372" y="1169220"/>
            <a:ext cx="3898204" cy="276512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6164408" y="185875"/>
            <a:ext cx="2214850" cy="769441"/>
          </a:xfrm>
          <a:prstGeom prst="rect">
            <a:avLst/>
          </a:prstGeom>
          <a:noFill/>
        </p:spPr>
        <p:txBody>
          <a:bodyPr wrap="square" rtlCol="0">
            <a:spAutoFit/>
          </a:bodyPr>
          <a:lstStyle/>
          <a:p>
            <a:r>
              <a:rPr lang="en-US" sz="4400" b="1" dirty="0" err="1" smtClean="0"/>
              <a:t>Salat</a:t>
            </a:r>
            <a:endParaRPr lang="en-US" sz="4400" b="1" dirty="0"/>
          </a:p>
        </p:txBody>
      </p:sp>
    </p:spTree>
    <p:extLst>
      <p:ext uri="{BB962C8B-B14F-4D97-AF65-F5344CB8AC3E}">
        <p14:creationId xmlns:p14="http://schemas.microsoft.com/office/powerpoint/2010/main" val="117111794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25982</TotalTime>
  <Words>965</Words>
  <Application>Microsoft Office PowerPoint</Application>
  <PresentationFormat>On-screen Show (4:3)</PresentationFormat>
  <Paragraphs>117</Paragraphs>
  <Slides>31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Goudy Old Style</vt:lpstr>
      <vt:lpstr>Impact</vt:lpstr>
      <vt:lpstr>Rockwell</vt:lpstr>
      <vt:lpstr>Inkwell</vt:lpstr>
      <vt:lpstr>Islam Notes Part1</vt:lpstr>
      <vt:lpstr>What is Islam?</vt:lpstr>
      <vt:lpstr>Geography of the Region Today</vt:lpstr>
      <vt:lpstr>PowerPoint Presentation</vt:lpstr>
      <vt:lpstr>What do Muslims believe?</vt:lpstr>
      <vt:lpstr>What are Muslim practices?</vt:lpstr>
      <vt:lpstr>PowerPoint Presentation</vt:lpstr>
      <vt:lpstr>PowerPoint Presentation</vt:lpstr>
      <vt:lpstr>PowerPoint Presentation</vt:lpstr>
      <vt:lpstr>PowerPoint Presentation</vt:lpstr>
      <vt:lpstr>PowerPoint Presentation</vt:lpstr>
      <vt:lpstr>Hajj Pilgrimage</vt:lpstr>
      <vt:lpstr>PowerPoint Presentation</vt:lpstr>
      <vt:lpstr>PowerPoint Presentation</vt:lpstr>
      <vt:lpstr>Think, Pair, Share Instructions</vt:lpstr>
      <vt:lpstr>Think, Pair, Share Question</vt:lpstr>
      <vt:lpstr>Intro to Islam</vt:lpstr>
      <vt:lpstr>World Muslim Population Questions</vt:lpstr>
      <vt:lpstr>Islam Notes Part 2</vt:lpstr>
      <vt:lpstr>What happened after Muhammad died?</vt:lpstr>
      <vt:lpstr>What did Sunni Muslims want?</vt:lpstr>
      <vt:lpstr>What did Shia Muslims want?</vt:lpstr>
      <vt:lpstr>What happened between the Sunni and Shia?</vt:lpstr>
      <vt:lpstr>THINK, PAIR, SHARE</vt:lpstr>
      <vt:lpstr>Why did Islam spread so quickly?</vt:lpstr>
      <vt:lpstr>Why did Islam spread so quickly?</vt:lpstr>
      <vt:lpstr>Why did Islam spread so quickly?</vt:lpstr>
      <vt:lpstr>Why did Islam spread so quickly?</vt:lpstr>
      <vt:lpstr>Why did Islam spread so quickly?</vt:lpstr>
      <vt:lpstr>Why did Islam spread so quickly?</vt:lpstr>
      <vt:lpstr>THINK PAIR SHARE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Gamoran</dc:creator>
  <cp:lastModifiedBy>Naomi Gamoran</cp:lastModifiedBy>
  <cp:revision>31</cp:revision>
  <dcterms:created xsi:type="dcterms:W3CDTF">2015-07-07T17:15:49Z</dcterms:created>
  <dcterms:modified xsi:type="dcterms:W3CDTF">2015-08-28T13:06:26Z</dcterms:modified>
</cp:coreProperties>
</file>