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8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7" r:id="rId20"/>
    <p:sldId id="275" r:id="rId21"/>
    <p:sldId id="284" r:id="rId22"/>
    <p:sldId id="276" r:id="rId23"/>
    <p:sldId id="285" r:id="rId24"/>
    <p:sldId id="278" r:id="rId25"/>
    <p:sldId id="286" r:id="rId26"/>
    <p:sldId id="288" r:id="rId27"/>
    <p:sldId id="279" r:id="rId28"/>
    <p:sldId id="280" r:id="rId29"/>
    <p:sldId id="282" r:id="rId30"/>
    <p:sldId id="287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Perspectives of the Crusades Close 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cdn.thedailybeast.com/content/dailybeast/articles/2015/02/10/the-crusades-were-great-actually/jcr:content/image.img.2000.jpg/1423667619697.cac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67" y="736069"/>
            <a:ext cx="4572000" cy="304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0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5  Lines 19-22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should Crusaders prepare for their journey?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329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Independent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Jot 1: After reading through the text, if you had to sum up the tone of Pope Urbans speech in one word what would it be. Why would you use this word?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2. </a:t>
            </a:r>
            <a:r>
              <a:rPr lang="en-US" sz="5400" dirty="0" smtClean="0"/>
              <a:t>Throughout his speech, Pope Urbans makes many promises of rewards for those who go on Crusades- List as many of these “rewards” that you can find.</a:t>
            </a:r>
          </a:p>
          <a:p>
            <a:r>
              <a:rPr lang="en-US" sz="5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25600"/>
            <a:ext cx="9720073" cy="40233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3. Pope Urban uses several types of persuasion to convince people to go on the Crusades, identify at least two methods Pope Urban uses to convince people to go. </a:t>
            </a:r>
          </a:p>
        </p:txBody>
      </p:sp>
    </p:spTree>
    <p:extLst>
      <p:ext uri="{BB962C8B-B14F-4D97-AF65-F5344CB8AC3E}">
        <p14:creationId xmlns:p14="http://schemas.microsoft.com/office/powerpoint/2010/main" val="13228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Would you go on the Crusades? Yes or No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60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Close Read Part 2- Abu I-</a:t>
            </a:r>
            <a:r>
              <a:rPr lang="en-US" dirty="0" err="1" smtClean="0"/>
              <a:t>Musaffar</a:t>
            </a:r>
            <a:r>
              <a:rPr lang="en-US" dirty="0" smtClean="0"/>
              <a:t> al </a:t>
            </a:r>
            <a:r>
              <a:rPr lang="en-US" dirty="0" err="1" smtClean="0"/>
              <a:t>Abiwadi</a:t>
            </a:r>
            <a:r>
              <a:rPr lang="en-US" dirty="0" smtClean="0"/>
              <a:t>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Crusades Reading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You and your partner should be close enough to easily talk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When I say, “turn and talk” you will share your answer with your partner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When I begin reading again, that means its time to stop talking and listen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All questions will be written on slides for you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Space </a:t>
            </a:r>
            <a:br>
              <a:rPr lang="en-US" dirty="0" smtClean="0"/>
            </a:br>
            <a:r>
              <a:rPr lang="en-US" dirty="0" smtClean="0"/>
              <a:t>page set 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253089"/>
              </p:ext>
            </p:extLst>
          </p:nvPr>
        </p:nvGraphicFramePr>
        <p:xfrm>
          <a:off x="3984146" y="0"/>
          <a:ext cx="612082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410"/>
                <a:gridCol w="3060410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6.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</a:txBody>
                  <a:tcPr marL="41672" marR="416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72" marR="416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Terms- write a number next to each term and the definition in the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98" y="2286000"/>
            <a:ext cx="10309303" cy="402336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1. </a:t>
            </a:r>
            <a:r>
              <a:rPr lang="en-US" sz="4000" b="1" dirty="0" smtClean="0"/>
              <a:t>embers </a:t>
            </a:r>
            <a:r>
              <a:rPr lang="en-US" sz="3500" dirty="0"/>
              <a:t>(line </a:t>
            </a:r>
            <a:r>
              <a:rPr lang="en-US" sz="3500" dirty="0" smtClean="0"/>
              <a:t>2)- </a:t>
            </a:r>
            <a:r>
              <a:rPr lang="en-US" sz="4000" dirty="0" smtClean="0"/>
              <a:t>ashes</a:t>
            </a:r>
          </a:p>
          <a:p>
            <a:r>
              <a:rPr lang="en-US" sz="4000" dirty="0" smtClean="0"/>
              <a:t>2. </a:t>
            </a:r>
            <a:r>
              <a:rPr lang="en-US" sz="4200" b="1" dirty="0" smtClean="0"/>
              <a:t>ignominy </a:t>
            </a:r>
            <a:r>
              <a:rPr lang="en-US" sz="3500" dirty="0" smtClean="0"/>
              <a:t>(line 8)- </a:t>
            </a:r>
            <a:r>
              <a:rPr lang="en-US" sz="4000" dirty="0" smtClean="0"/>
              <a:t>embarrassment and humiliation</a:t>
            </a:r>
          </a:p>
          <a:p>
            <a:r>
              <a:rPr lang="en-US" sz="4000" dirty="0" smtClean="0"/>
              <a:t>3. </a:t>
            </a:r>
            <a:r>
              <a:rPr lang="en-US" sz="4200" b="1" dirty="0" smtClean="0"/>
              <a:t>lances </a:t>
            </a:r>
            <a:r>
              <a:rPr lang="en-US" sz="3800" dirty="0"/>
              <a:t>(line </a:t>
            </a:r>
            <a:r>
              <a:rPr lang="en-US" sz="3800" dirty="0" smtClean="0"/>
              <a:t>13)- </a:t>
            </a:r>
            <a:r>
              <a:rPr lang="en-US" sz="4200" dirty="0" smtClean="0"/>
              <a:t>swords</a:t>
            </a:r>
            <a:endParaRPr lang="en-US" sz="4000" dirty="0" smtClean="0"/>
          </a:p>
          <a:p>
            <a:r>
              <a:rPr lang="en-US" sz="4000" dirty="0"/>
              <a:t>4</a:t>
            </a:r>
            <a:r>
              <a:rPr lang="en-US" sz="4000" dirty="0" smtClean="0"/>
              <a:t>.</a:t>
            </a:r>
            <a:r>
              <a:rPr lang="en-US" sz="4000" b="1" dirty="0" smtClean="0"/>
              <a:t> </a:t>
            </a:r>
            <a:r>
              <a:rPr lang="en-US" sz="4000" b="1" dirty="0"/>
              <a:t>infidels </a:t>
            </a:r>
            <a:r>
              <a:rPr lang="en-US" sz="3500" dirty="0"/>
              <a:t>(</a:t>
            </a:r>
            <a:r>
              <a:rPr lang="en-US" sz="3500" dirty="0" smtClean="0"/>
              <a:t>line 14)- </a:t>
            </a:r>
            <a:r>
              <a:rPr lang="en-US" sz="4000" dirty="0" smtClean="0"/>
              <a:t>a person who does not believe in religion or follows a religion other than your own</a:t>
            </a:r>
          </a:p>
          <a:p>
            <a:r>
              <a:rPr lang="en-US" sz="4000" dirty="0"/>
              <a:t>5</a:t>
            </a:r>
            <a:r>
              <a:rPr lang="en-US" sz="4000" dirty="0" smtClean="0"/>
              <a:t>. </a:t>
            </a:r>
            <a:r>
              <a:rPr lang="en-US" sz="4000" b="1" dirty="0"/>
              <a:t>sheathed</a:t>
            </a:r>
            <a:r>
              <a:rPr lang="en-US" sz="4000" dirty="0"/>
              <a:t> </a:t>
            </a:r>
            <a:r>
              <a:rPr lang="en-US" sz="3500" dirty="0"/>
              <a:t>(line </a:t>
            </a:r>
            <a:r>
              <a:rPr lang="en-US" sz="3500" dirty="0" smtClean="0"/>
              <a:t>15)- </a:t>
            </a:r>
            <a:r>
              <a:rPr lang="en-US" sz="4000" dirty="0" smtClean="0"/>
              <a:t>to put a weapon into a case or covering</a:t>
            </a:r>
          </a:p>
          <a:p>
            <a:r>
              <a:rPr lang="en-US" sz="4000" dirty="0"/>
              <a:t>6</a:t>
            </a:r>
            <a:r>
              <a:rPr lang="en-US" sz="4000" dirty="0" smtClean="0"/>
              <a:t>. </a:t>
            </a:r>
            <a:r>
              <a:rPr lang="en-US" sz="4000" b="1" dirty="0"/>
              <a:t>feeble</a:t>
            </a:r>
            <a:r>
              <a:rPr lang="en-US" sz="4000" dirty="0"/>
              <a:t> </a:t>
            </a:r>
            <a:r>
              <a:rPr lang="en-US" sz="3500" dirty="0"/>
              <a:t>(line </a:t>
            </a:r>
            <a:r>
              <a:rPr lang="en-US" sz="3500" dirty="0" smtClean="0"/>
              <a:t>19)- </a:t>
            </a:r>
            <a:r>
              <a:rPr lang="en-US" sz="4000" dirty="0" smtClean="0"/>
              <a:t>weak</a:t>
            </a:r>
          </a:p>
        </p:txBody>
      </p:sp>
    </p:spTree>
    <p:extLst>
      <p:ext uri="{BB962C8B-B14F-4D97-AF65-F5344CB8AC3E}">
        <p14:creationId xmlns:p14="http://schemas.microsoft.com/office/powerpoint/2010/main" val="28610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Read- Read through the text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Read the passage to yourself and: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Squiggle all the things the bad things that have happened to the author’s people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Circle all the words that relate to violence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61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Crusades Reading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You and your partner should be close enough to easily talk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When I say, “turn and talk” you will share your answer with your partner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When I begin reading again, that means its time to stop talking and listen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All questions will be written on slides for you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1 (Lines 1-2)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does the author say there is no room for tears and pity anymore?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05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2 (8-9)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does the author say that the Muslims are doing when they should be fighting?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13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</a:t>
            </a:r>
            <a:r>
              <a:rPr lang="en-US" dirty="0"/>
              <a:t>3</a:t>
            </a:r>
            <a:r>
              <a:rPr lang="en-US" dirty="0" smtClean="0"/>
              <a:t> (Lines 8-13)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Underline a line in which the author is attempting to </a:t>
            </a:r>
            <a:r>
              <a:rPr lang="en-US" sz="3600" b="1" dirty="0" smtClean="0"/>
              <a:t>shame</a:t>
            </a:r>
            <a:r>
              <a:rPr lang="en-US" sz="3600" dirty="0" smtClean="0"/>
              <a:t> the Muslims into fighting. Then, </a:t>
            </a:r>
            <a:r>
              <a:rPr lang="en-US" sz="3600" u="sng" dirty="0" smtClean="0"/>
              <a:t>explain how </a:t>
            </a:r>
            <a:r>
              <a:rPr lang="en-US" sz="3600" dirty="0" smtClean="0"/>
              <a:t>the quote you chose shows that shame.</a:t>
            </a:r>
          </a:p>
        </p:txBody>
      </p:sp>
    </p:spTree>
    <p:extLst>
      <p:ext uri="{BB962C8B-B14F-4D97-AF65-F5344CB8AC3E}">
        <p14:creationId xmlns:p14="http://schemas.microsoft.com/office/powerpoint/2010/main" val="37844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51762"/>
            <a:ext cx="9720072" cy="1499616"/>
          </a:xfrm>
        </p:spPr>
        <p:txBody>
          <a:bodyPr/>
          <a:lstStyle/>
          <a:p>
            <a:r>
              <a:rPr lang="en-US" dirty="0" smtClean="0"/>
              <a:t>Jot 4 (Line 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is the author referring to as an infidel? What will the infidels do to the Muslims if they do not begin to fight?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83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5 (Line 16-19)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</a:t>
            </a:r>
            <a:r>
              <a:rPr lang="en-US" sz="3600" dirty="0" smtClean="0"/>
              <a:t>n line 16, the author refers to someone that lies in the tomb at Medina. Who is this person?</a:t>
            </a:r>
          </a:p>
          <a:p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In line 19, the author refers to the “feeble pillars.” What are the pillars he is referring to?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15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6 (Lines 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are Muslims evading (avoiding) the fight?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77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Jot 1: After reading through the text, if you had to sum up the tone of </a:t>
            </a:r>
            <a:r>
              <a:rPr lang="en-US" sz="3200" dirty="0" smtClean="0"/>
              <a:t>Al </a:t>
            </a:r>
            <a:r>
              <a:rPr lang="en-US" sz="3200" dirty="0" err="1" smtClean="0"/>
              <a:t>Abiwardi’s</a:t>
            </a:r>
            <a:r>
              <a:rPr lang="en-US" sz="3200" dirty="0" smtClean="0"/>
              <a:t> poem in </a:t>
            </a:r>
            <a:r>
              <a:rPr lang="en-US" sz="3200" dirty="0"/>
              <a:t>one word what would it be. Why would you use this word?</a:t>
            </a:r>
          </a:p>
        </p:txBody>
      </p:sp>
    </p:spTree>
    <p:extLst>
      <p:ext uri="{BB962C8B-B14F-4D97-AF65-F5344CB8AC3E}">
        <p14:creationId xmlns:p14="http://schemas.microsoft.com/office/powerpoint/2010/main" val="3330639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Step:</a:t>
            </a:r>
            <a:r>
              <a:rPr lang="en-US" dirty="0"/>
              <a:t> </a:t>
            </a:r>
            <a:r>
              <a:rPr lang="en-US" dirty="0" smtClean="0"/>
              <a:t>Jot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500" dirty="0" smtClean="0"/>
              <a:t>What methods does Al </a:t>
            </a:r>
            <a:r>
              <a:rPr lang="en-US" sz="3500" dirty="0" err="1" smtClean="0"/>
              <a:t>Abiwardi</a:t>
            </a:r>
            <a:r>
              <a:rPr lang="en-US" sz="3500" dirty="0" smtClean="0"/>
              <a:t> use to convince his audience to fight agains</a:t>
            </a:r>
            <a:r>
              <a:rPr lang="en-US" sz="3500" dirty="0" smtClean="0"/>
              <a:t>t the crusaders? 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3 Comparing </a:t>
            </a:r>
            <a:r>
              <a:rPr lang="en-US" dirty="0" smtClean="0"/>
              <a:t>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962615"/>
          </a:xfrm>
        </p:spPr>
        <p:txBody>
          <a:bodyPr/>
          <a:lstStyle/>
          <a:p>
            <a:r>
              <a:rPr lang="en-US" sz="3200" dirty="0" smtClean="0"/>
              <a:t>Put a box around the </a:t>
            </a:r>
            <a:r>
              <a:rPr lang="en-US" sz="3200" dirty="0" smtClean="0"/>
              <a:t>word </a:t>
            </a:r>
            <a:r>
              <a:rPr lang="en-US" sz="3200" b="1" dirty="0"/>
              <a:t>i</a:t>
            </a:r>
            <a:r>
              <a:rPr lang="en-US" sz="3200" b="1" dirty="0" smtClean="0"/>
              <a:t>nfidel</a:t>
            </a:r>
            <a:r>
              <a:rPr lang="en-US" sz="3200" dirty="0" smtClean="0"/>
              <a:t> in both texts. Why do both authors use this word to describe their enemy? Can both Christians and Muslims be infidels?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Whose speech would convince you more, Pope Urban or </a:t>
            </a:r>
            <a:r>
              <a:rPr lang="en-US" sz="3600" dirty="0" smtClean="0"/>
              <a:t>Abu l-</a:t>
            </a:r>
            <a:r>
              <a:rPr lang="en-US" sz="3600" dirty="0" err="1" smtClean="0"/>
              <a:t>Musaffar</a:t>
            </a:r>
            <a:r>
              <a:rPr lang="en-US" sz="3600" dirty="0" smtClean="0"/>
              <a:t> </a:t>
            </a:r>
            <a:r>
              <a:rPr lang="en-US" sz="3600" dirty="0"/>
              <a:t>al </a:t>
            </a:r>
            <a:r>
              <a:rPr lang="en-US" sz="3600" dirty="0" err="1" smtClean="0"/>
              <a:t>Abiwardi</a:t>
            </a:r>
            <a:r>
              <a:rPr lang="en-US" sz="3600" dirty="0" smtClean="0"/>
              <a:t>? </a:t>
            </a:r>
            <a:r>
              <a:rPr lang="en-US" sz="3600" dirty="0"/>
              <a:t>Why?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90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Space </a:t>
            </a:r>
            <a:br>
              <a:rPr lang="en-US" dirty="0" smtClean="0"/>
            </a:br>
            <a:r>
              <a:rPr lang="en-US" dirty="0" smtClean="0"/>
              <a:t>page set 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33763"/>
              </p:ext>
            </p:extLst>
          </p:nvPr>
        </p:nvGraphicFramePr>
        <p:xfrm>
          <a:off x="3984146" y="0"/>
          <a:ext cx="6120820" cy="6832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410"/>
                <a:gridCol w="3060410"/>
              </a:tblGrid>
              <a:tr h="6649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1.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4.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5.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</a:txBody>
                  <a:tcPr marL="41672" marR="416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72" marR="416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7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16864"/>
            <a:ext cx="9720072" cy="1499616"/>
          </a:xfrm>
        </p:spPr>
        <p:txBody>
          <a:bodyPr/>
          <a:lstStyle/>
          <a:p>
            <a:r>
              <a:rPr lang="en-US" dirty="0" smtClean="0"/>
              <a:t>Final Writing Prompt Minor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237786"/>
            <a:ext cx="9720073" cy="5274526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dirty="0" smtClean="0"/>
              <a:t>Select ONE of the following options to respond to. Don’t forget to respond using quote sandwiches! </a:t>
            </a:r>
          </a:p>
          <a:p>
            <a:pPr marL="0" indent="0">
              <a:buNone/>
            </a:pPr>
            <a:endParaRPr lang="en-US" sz="77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7700" dirty="0"/>
              <a:t>Use evidence from both Pope Urban’s speech and Al </a:t>
            </a:r>
            <a:r>
              <a:rPr lang="en-US" sz="7700" dirty="0" err="1"/>
              <a:t>Abiwardi’s</a:t>
            </a:r>
            <a:r>
              <a:rPr lang="en-US" sz="7700" dirty="0"/>
              <a:t> poem to prove that both Christians and Muslims felt justified in their fight. </a:t>
            </a:r>
          </a:p>
          <a:p>
            <a:pPr marL="514350" indent="-514350">
              <a:buFont typeface="+mj-lt"/>
              <a:buAutoNum type="arabicPeriod"/>
            </a:pPr>
            <a:endParaRPr lang="en-US" sz="7700" dirty="0"/>
          </a:p>
          <a:p>
            <a:pPr marL="514350" indent="-514350">
              <a:buFont typeface="+mj-lt"/>
              <a:buAutoNum type="arabicPeriod"/>
            </a:pPr>
            <a:r>
              <a:rPr lang="en-US" sz="7700" dirty="0"/>
              <a:t>Use evidence from both Pope Urban’s speech and Al </a:t>
            </a:r>
            <a:r>
              <a:rPr lang="en-US" sz="7700" dirty="0" err="1"/>
              <a:t>Abiwardi’s</a:t>
            </a:r>
            <a:r>
              <a:rPr lang="en-US" sz="7700" dirty="0"/>
              <a:t> poem to explain how each author used persuasion to convince their audience of the importance of the Crusades.</a:t>
            </a:r>
          </a:p>
          <a:p>
            <a:pPr marL="514350" indent="-514350">
              <a:buFont typeface="+mj-lt"/>
              <a:buAutoNum type="arabicPeriod"/>
            </a:pPr>
            <a:endParaRPr lang="en-US" sz="7700" dirty="0"/>
          </a:p>
          <a:p>
            <a:pPr marL="514350" indent="-514350">
              <a:buFont typeface="+mj-lt"/>
              <a:buAutoNum type="arabicPeriod"/>
            </a:pPr>
            <a:r>
              <a:rPr lang="en-US" sz="7700" dirty="0"/>
              <a:t>Use evidence from both Pope Urban’s speech and Al </a:t>
            </a:r>
            <a:r>
              <a:rPr lang="en-US" sz="7700" dirty="0" err="1"/>
              <a:t>Abiwardi’s</a:t>
            </a:r>
            <a:r>
              <a:rPr lang="en-US" sz="7700" dirty="0"/>
              <a:t> poem to explain how each author saw truth in their mission during the Crusades. 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Terms- write a number next to each term and the definition in the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1. </a:t>
            </a:r>
            <a:r>
              <a:rPr lang="en-US" sz="4500" b="1" dirty="0" smtClean="0"/>
              <a:t>pagans</a:t>
            </a:r>
            <a:r>
              <a:rPr lang="en-US" sz="4500" dirty="0" smtClean="0"/>
              <a:t> (line 2): Non-Christian, holding barbaric beliefs</a:t>
            </a:r>
          </a:p>
          <a:p>
            <a:r>
              <a:rPr lang="en-US" sz="4500" dirty="0" smtClean="0"/>
              <a:t>2. </a:t>
            </a:r>
            <a:r>
              <a:rPr lang="en-US" sz="4500" b="1" dirty="0" smtClean="0"/>
              <a:t>remission</a:t>
            </a:r>
            <a:r>
              <a:rPr lang="en-US" sz="4500" dirty="0" smtClean="0"/>
              <a:t> (line 2): forgiveness</a:t>
            </a:r>
          </a:p>
          <a:p>
            <a:r>
              <a:rPr lang="en-US" sz="4500" dirty="0"/>
              <a:t>3</a:t>
            </a:r>
            <a:r>
              <a:rPr lang="en-US" sz="4500" dirty="0" smtClean="0"/>
              <a:t>. </a:t>
            </a:r>
            <a:r>
              <a:rPr lang="en-US" sz="4500" b="1" dirty="0" smtClean="0"/>
              <a:t>omnipotent</a:t>
            </a:r>
            <a:r>
              <a:rPr lang="en-US" sz="4500" dirty="0" smtClean="0"/>
              <a:t> (line 6): all-powerful, controls everything</a:t>
            </a:r>
          </a:p>
          <a:p>
            <a:r>
              <a:rPr lang="en-US" sz="4500" dirty="0"/>
              <a:t>4</a:t>
            </a:r>
            <a:r>
              <a:rPr lang="en-US" sz="4500" dirty="0" smtClean="0"/>
              <a:t>. </a:t>
            </a:r>
            <a:r>
              <a:rPr lang="en-US" sz="4500" b="1" dirty="0" smtClean="0"/>
              <a:t>reproaches</a:t>
            </a:r>
            <a:r>
              <a:rPr lang="en-US" sz="4500" dirty="0" smtClean="0"/>
              <a:t> (line 7): punishments</a:t>
            </a:r>
          </a:p>
          <a:p>
            <a:r>
              <a:rPr lang="en-US" sz="4500" dirty="0" smtClean="0"/>
              <a:t>5. </a:t>
            </a:r>
            <a:r>
              <a:rPr lang="en-US" sz="4500" b="1" dirty="0" smtClean="0"/>
              <a:t>infidels</a:t>
            </a:r>
            <a:r>
              <a:rPr lang="en-US" sz="4500" dirty="0" smtClean="0"/>
              <a:t> (line 10): </a:t>
            </a:r>
            <a:r>
              <a:rPr lang="en-US" sz="4500" dirty="0"/>
              <a:t>a person who does not believe in religion or follows a religion other than your </a:t>
            </a:r>
            <a:r>
              <a:rPr lang="en-US" sz="4500" dirty="0" smtClean="0"/>
              <a:t>own</a:t>
            </a:r>
          </a:p>
          <a:p>
            <a:r>
              <a:rPr lang="en-US" sz="4500" dirty="0" smtClean="0"/>
              <a:t>6. </a:t>
            </a:r>
            <a:r>
              <a:rPr lang="en-US" sz="4500" b="1" dirty="0" smtClean="0"/>
              <a:t>mercenaries</a:t>
            </a:r>
            <a:r>
              <a:rPr lang="en-US" sz="4500" dirty="0" smtClean="0"/>
              <a:t> (line 15): a professional soldier who fights for money</a:t>
            </a:r>
          </a:p>
          <a:p>
            <a:r>
              <a:rPr 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83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Read the passage to yourself and: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Circle all words Pope Urban uses to describe his enemy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15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Step- Jot 1 lines 1-3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The Pope promises what reward to people who die on a Crusade? </a:t>
            </a:r>
          </a:p>
          <a:p>
            <a:r>
              <a:rPr lang="en-US" sz="4800" dirty="0" smtClean="0"/>
              <a:t>Who does he say gives him the authority/power to make this promise?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87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2 Lines 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2. Why would the Crusaders be disgraced if they lost?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231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Jot 3 Lines 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What will happen if the Christians do not go on the crusade?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58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897448"/>
            <a:ext cx="9720072" cy="94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Jot </a:t>
            </a:r>
            <a:r>
              <a:rPr lang="en-US" dirty="0"/>
              <a:t>4</a:t>
            </a:r>
            <a:r>
              <a:rPr lang="en-US" dirty="0" smtClean="0"/>
              <a:t>  lines 10-16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134062"/>
              </p:ext>
            </p:extLst>
          </p:nvPr>
        </p:nvGraphicFramePr>
        <p:xfrm>
          <a:off x="871348" y="3006700"/>
          <a:ext cx="9720262" cy="319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6195"/>
                <a:gridCol w="5444067"/>
              </a:tblGrid>
              <a:tr h="596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Before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Now…</a:t>
                      </a:r>
                      <a:endParaRPr lang="en-US" sz="2000" dirty="0"/>
                    </a:p>
                  </a:txBody>
                  <a:tcPr/>
                </a:tc>
              </a:tr>
              <a:tr h="596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Those who</a:t>
                      </a:r>
                      <a:r>
                        <a:rPr lang="en-US" sz="2000" baseline="0" dirty="0" smtClean="0"/>
                        <a:t> were w</a:t>
                      </a:r>
                      <a:r>
                        <a:rPr lang="en-US" sz="2000" dirty="0" smtClean="0"/>
                        <a:t>aging</a:t>
                      </a:r>
                      <a:r>
                        <a:rPr lang="en-US" sz="2000" baseline="0" dirty="0" smtClean="0"/>
                        <a:t> private warfare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Fighting against infidels</a:t>
                      </a:r>
                      <a:endParaRPr lang="en-US" sz="2000" dirty="0"/>
                    </a:p>
                  </a:txBody>
                  <a:tcPr/>
                </a:tc>
              </a:tr>
              <a:tr h="596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Those</a:t>
                      </a:r>
                      <a:r>
                        <a:rPr lang="en-US" sz="2000" baseline="0" dirty="0" smtClean="0"/>
                        <a:t> who were </a:t>
                      </a:r>
                      <a:r>
                        <a:rPr lang="en-US" sz="2000" dirty="0" smtClean="0"/>
                        <a:t>Robbers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6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Those who were fighting against brothers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Those who</a:t>
                      </a:r>
                      <a:r>
                        <a:rPr lang="en-US" sz="2000" baseline="0" dirty="0" smtClean="0"/>
                        <a:t> have been mercenaries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1538" y="1368699"/>
            <a:ext cx="98893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Pope Urban encourages the Crusaders to change the ways they have been living by </a:t>
            </a:r>
            <a:r>
              <a:rPr lang="en-US" sz="2800" dirty="0" smtClean="0"/>
              <a:t>listing </a:t>
            </a:r>
            <a:r>
              <a:rPr lang="en-US" sz="2800" dirty="0"/>
              <a:t>changes that occur once people go on the crusade- Fill in the chart </a:t>
            </a:r>
            <a:r>
              <a:rPr lang="en-US" sz="2800" dirty="0" smtClean="0"/>
              <a:t>below: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5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1675</TotalTime>
  <Words>1020</Words>
  <Application>Microsoft Office PowerPoint</Application>
  <PresentationFormat>Widescreen</PresentationFormat>
  <Paragraphs>160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Two Perspectives of the Crusades Close Read</vt:lpstr>
      <vt:lpstr>Crusades Reading Instructions</vt:lpstr>
      <vt:lpstr>Jot Space  page set up</vt:lpstr>
      <vt:lpstr>Vocabulary Terms- write a number next to each term and the definition in the margin</vt:lpstr>
      <vt:lpstr>Next Step:</vt:lpstr>
      <vt:lpstr>Next Step- Jot 1 lines 1-3 </vt:lpstr>
      <vt:lpstr>Jot 2 Lines 4-6</vt:lpstr>
      <vt:lpstr>Jot 3 Lines 6-7</vt:lpstr>
      <vt:lpstr>Jot 4  lines 10-16 </vt:lpstr>
      <vt:lpstr>Jot 5  Lines 19-22</vt:lpstr>
      <vt:lpstr>Next Step: Independent Reading </vt:lpstr>
      <vt:lpstr>Jot 2 </vt:lpstr>
      <vt:lpstr>Jot 3</vt:lpstr>
      <vt:lpstr>Final Thoughts</vt:lpstr>
      <vt:lpstr>Close Read Part 2- Abu I-Musaffar al Abiwadi Poem</vt:lpstr>
      <vt:lpstr>Crusades Reading Instructions</vt:lpstr>
      <vt:lpstr>Jot Space  page set up</vt:lpstr>
      <vt:lpstr>Vocabulary Terms- write a number next to each term and the definition in the margin</vt:lpstr>
      <vt:lpstr>Independent Read- Read through the text on your own</vt:lpstr>
      <vt:lpstr>Jot 1 (Lines 1-2) </vt:lpstr>
      <vt:lpstr>Jot 2 (8-9)</vt:lpstr>
      <vt:lpstr>Jot 3 (Lines 8-13)</vt:lpstr>
      <vt:lpstr>Jot 4 (Line 14-15)</vt:lpstr>
      <vt:lpstr>Jot 5 (Line 16-19)</vt:lpstr>
      <vt:lpstr>Jot 6 (Lines 20-21)</vt:lpstr>
      <vt:lpstr>Jot 1</vt:lpstr>
      <vt:lpstr>Next Step: Jot 2</vt:lpstr>
      <vt:lpstr>Jot 3 Comparing texts</vt:lpstr>
      <vt:lpstr>Jot 4</vt:lpstr>
      <vt:lpstr>Final Writing Prompt Minor 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“Starving Time”</dc:title>
  <dc:creator>Annie Luttrell</dc:creator>
  <cp:lastModifiedBy>Naomi Gamoran</cp:lastModifiedBy>
  <cp:revision>43</cp:revision>
  <cp:lastPrinted>2016-02-10T15:22:58Z</cp:lastPrinted>
  <dcterms:created xsi:type="dcterms:W3CDTF">2015-08-31T14:03:35Z</dcterms:created>
  <dcterms:modified xsi:type="dcterms:W3CDTF">2016-02-10T16:10:01Z</dcterms:modified>
</cp:coreProperties>
</file>