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28"/>
  </p:notesMasterIdLst>
  <p:sldIdLst>
    <p:sldId id="256" r:id="rId3"/>
    <p:sldId id="288" r:id="rId4"/>
    <p:sldId id="257" r:id="rId5"/>
    <p:sldId id="285" r:id="rId6"/>
    <p:sldId id="290" r:id="rId7"/>
    <p:sldId id="292" r:id="rId8"/>
    <p:sldId id="310" r:id="rId9"/>
    <p:sldId id="313" r:id="rId10"/>
    <p:sldId id="312" r:id="rId11"/>
    <p:sldId id="314" r:id="rId12"/>
    <p:sldId id="317" r:id="rId13"/>
    <p:sldId id="316" r:id="rId14"/>
    <p:sldId id="315" r:id="rId15"/>
    <p:sldId id="318" r:id="rId16"/>
    <p:sldId id="319" r:id="rId17"/>
    <p:sldId id="320" r:id="rId18"/>
    <p:sldId id="321" r:id="rId19"/>
    <p:sldId id="322" r:id="rId20"/>
    <p:sldId id="323" r:id="rId21"/>
    <p:sldId id="324" r:id="rId22"/>
    <p:sldId id="325" r:id="rId23"/>
    <p:sldId id="326" r:id="rId24"/>
    <p:sldId id="327" r:id="rId25"/>
    <p:sldId id="328" r:id="rId26"/>
    <p:sldId id="32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9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00B5B2-ED65-4065-BB6E-F159661FB387}" type="datetimeFigureOut">
              <a:rPr lang="en-US" smtClean="0"/>
              <a:t>12/14/2015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DC529C-9015-4243-8442-183737A8E7A5}" type="slidenum">
              <a:rPr lang="en-US" smtClean="0"/>
              <a:t>‹#›</a:t>
            </a:fld>
            <a:endParaRPr lang="en-US"/>
          </a:p>
        </p:txBody>
      </p:sp>
    </p:spTree>
    <p:extLst>
      <p:ext uri="{BB962C8B-B14F-4D97-AF65-F5344CB8AC3E}">
        <p14:creationId xmlns:p14="http://schemas.microsoft.com/office/powerpoint/2010/main" val="413100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67745E2-891A-4964-A2A1-09A12A63AFC0}" type="datetimeFigureOut">
              <a:rPr lang="en-US" smtClean="0"/>
              <a:t>12/14/2015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86677AE-C05B-405F-83B3-85135C2D7928}"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7745E2-891A-4964-A2A1-09A12A63AFC0}" type="datetimeFigureOut">
              <a:rPr lang="en-US" smtClean="0"/>
              <a:t>12/14/2015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677AE-C05B-405F-83B3-85135C2D792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86677AE-C05B-405F-83B3-85135C2D7928}"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7745E2-891A-4964-A2A1-09A12A63AFC0}" type="datetimeFigureOut">
              <a:rPr lang="en-US" smtClean="0"/>
              <a:t>12/14/2015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C67745E2-891A-4964-A2A1-09A12A63AFC0}" type="datetimeFigureOut">
              <a:rPr lang="en-US" smtClean="0"/>
              <a:t>12/14/2015</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286677AE-C05B-405F-83B3-85135C2D7928}"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3107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7745E2-891A-4964-A2A1-09A12A63AFC0}" type="datetimeFigureOut">
              <a:rPr lang="en-US" smtClean="0"/>
              <a:t>12/14/2015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677AE-C05B-405F-83B3-85135C2D7928}" type="slidenum">
              <a:rPr lang="en-US" smtClean="0"/>
              <a:t>‹#›</a:t>
            </a:fld>
            <a:endParaRPr lang="en-US"/>
          </a:p>
        </p:txBody>
      </p:sp>
    </p:spTree>
    <p:extLst>
      <p:ext uri="{BB962C8B-B14F-4D97-AF65-F5344CB8AC3E}">
        <p14:creationId xmlns:p14="http://schemas.microsoft.com/office/powerpoint/2010/main" val="3613274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7745E2-891A-4964-A2A1-09A12A63AFC0}" type="datetimeFigureOut">
              <a:rPr lang="en-US" smtClean="0"/>
              <a:t>12/14/2015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677AE-C05B-405F-83B3-85135C2D7928}"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1292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67745E2-891A-4964-A2A1-09A12A63AFC0}" type="datetimeFigureOut">
              <a:rPr lang="en-US" smtClean="0"/>
              <a:t>12/14/2015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6677AE-C05B-405F-83B3-85135C2D7928}" type="slidenum">
              <a:rPr lang="en-US" smtClean="0"/>
              <a:t>‹#›</a:t>
            </a:fld>
            <a:endParaRPr lang="en-US"/>
          </a:p>
        </p:txBody>
      </p:sp>
    </p:spTree>
    <p:extLst>
      <p:ext uri="{BB962C8B-B14F-4D97-AF65-F5344CB8AC3E}">
        <p14:creationId xmlns:p14="http://schemas.microsoft.com/office/powerpoint/2010/main" val="3535989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67745E2-891A-4964-A2A1-09A12A63AFC0}" type="datetimeFigureOut">
              <a:rPr lang="en-US" smtClean="0"/>
              <a:t>12/14/2015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6677AE-C05B-405F-83B3-85135C2D7928}"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9946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67745E2-891A-4964-A2A1-09A12A63AFC0}" type="datetimeFigureOut">
              <a:rPr lang="en-US" smtClean="0"/>
              <a:t>12/14/2015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6677AE-C05B-405F-83B3-85135C2D7928}"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5238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7745E2-891A-4964-A2A1-09A12A63AFC0}" type="datetimeFigureOut">
              <a:rPr lang="en-US" smtClean="0"/>
              <a:t>12/14/2015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6677AE-C05B-405F-83B3-85135C2D7928}" type="slidenum">
              <a:rPr lang="en-US" smtClean="0"/>
              <a:t>‹#›</a:t>
            </a:fld>
            <a:endParaRPr lang="en-US"/>
          </a:p>
        </p:txBody>
      </p:sp>
    </p:spTree>
    <p:extLst>
      <p:ext uri="{BB962C8B-B14F-4D97-AF65-F5344CB8AC3E}">
        <p14:creationId xmlns:p14="http://schemas.microsoft.com/office/powerpoint/2010/main" val="1409636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7745E2-891A-4964-A2A1-09A12A63AFC0}" type="datetimeFigureOut">
              <a:rPr lang="en-US" smtClean="0"/>
              <a:t>12/14/2015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6677AE-C05B-405F-83B3-85135C2D7928}"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5434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67745E2-891A-4964-A2A1-09A12A63AFC0}" type="datetimeFigureOut">
              <a:rPr lang="en-US" smtClean="0"/>
              <a:t>12/14/2015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286677AE-C05B-405F-83B3-85135C2D7928}"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7745E2-891A-4964-A2A1-09A12A63AFC0}" type="datetimeFigureOut">
              <a:rPr lang="en-US" smtClean="0"/>
              <a:t>12/14/2015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6677AE-C05B-405F-83B3-85135C2D7928}" type="slidenum">
              <a:rPr lang="en-US" smtClean="0"/>
              <a:t>‹#›</a:t>
            </a:fld>
            <a:endParaRPr lang="en-US"/>
          </a:p>
        </p:txBody>
      </p:sp>
    </p:spTree>
    <p:extLst>
      <p:ext uri="{BB962C8B-B14F-4D97-AF65-F5344CB8AC3E}">
        <p14:creationId xmlns:p14="http://schemas.microsoft.com/office/powerpoint/2010/main" val="1541460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7745E2-891A-4964-A2A1-09A12A63AFC0}" type="datetimeFigureOut">
              <a:rPr lang="en-US" smtClean="0"/>
              <a:t>12/14/2015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6677AE-C05B-405F-83B3-85135C2D7928}" type="slidenum">
              <a:rPr lang="en-US" smtClean="0"/>
              <a:t>‹#›</a:t>
            </a:fld>
            <a:endParaRPr lang="en-US"/>
          </a:p>
        </p:txBody>
      </p:sp>
    </p:spTree>
    <p:extLst>
      <p:ext uri="{BB962C8B-B14F-4D97-AF65-F5344CB8AC3E}">
        <p14:creationId xmlns:p14="http://schemas.microsoft.com/office/powerpoint/2010/main" val="1410181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7745E2-891A-4964-A2A1-09A12A63AFC0}" type="datetimeFigureOut">
              <a:rPr lang="en-US" smtClean="0"/>
              <a:t>12/14/2015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677AE-C05B-405F-83B3-85135C2D7928}"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80638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7745E2-891A-4964-A2A1-09A12A63AFC0}" type="datetimeFigureOut">
              <a:rPr lang="en-US" smtClean="0"/>
              <a:t>12/14/2015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677AE-C05B-405F-83B3-85135C2D7928}"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05283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7745E2-891A-4964-A2A1-09A12A63AFC0}" type="datetimeFigureOut">
              <a:rPr lang="en-US" smtClean="0"/>
              <a:t>12/14/2015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677AE-C05B-405F-83B3-85135C2D7928}" type="slidenum">
              <a:rPr lang="en-US" smtClean="0"/>
              <a:t>‹#›</a:t>
            </a:fld>
            <a:endParaRPr lang="en-US"/>
          </a:p>
        </p:txBody>
      </p:sp>
    </p:spTree>
    <p:extLst>
      <p:ext uri="{BB962C8B-B14F-4D97-AF65-F5344CB8AC3E}">
        <p14:creationId xmlns:p14="http://schemas.microsoft.com/office/powerpoint/2010/main" val="19387926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7745E2-891A-4964-A2A1-09A12A63AFC0}" type="datetimeFigureOut">
              <a:rPr lang="en-US" smtClean="0"/>
              <a:t>12/14/2015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677AE-C05B-405F-83B3-85135C2D7928}"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85051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7745E2-891A-4964-A2A1-09A12A63AFC0}" type="datetimeFigureOut">
              <a:rPr lang="en-US" smtClean="0"/>
              <a:t>12/14/2015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677AE-C05B-405F-83B3-85135C2D7928}"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2880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7745E2-891A-4964-A2A1-09A12A63AFC0}" type="datetimeFigureOut">
              <a:rPr lang="en-US" smtClean="0"/>
              <a:t>12/14/2015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677AE-C05B-405F-83B3-85135C2D7928}"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48806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7745E2-891A-4964-A2A1-09A12A63AFC0}" type="datetimeFigureOut">
              <a:rPr lang="en-US" smtClean="0"/>
              <a:t>12/14/2015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677AE-C05B-405F-83B3-85135C2D7928}"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5186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C67745E2-891A-4964-A2A1-09A12A63AFC0}" type="datetimeFigureOut">
              <a:rPr lang="en-US" smtClean="0"/>
              <a:t>12/14/2015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86677AE-C05B-405F-83B3-85135C2D7928}"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67745E2-891A-4964-A2A1-09A12A63AFC0}" type="datetimeFigureOut">
              <a:rPr lang="en-US" smtClean="0"/>
              <a:t>12/14/2015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6677AE-C05B-405F-83B3-85135C2D7928}"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67745E2-891A-4964-A2A1-09A12A63AFC0}" type="datetimeFigureOut">
              <a:rPr lang="en-US" smtClean="0"/>
              <a:t>12/14/2015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86677AE-C05B-405F-83B3-85135C2D7928}"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67745E2-891A-4964-A2A1-09A12A63AFC0}" type="datetimeFigureOut">
              <a:rPr lang="en-US" smtClean="0"/>
              <a:t>12/14/2015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286677AE-C05B-405F-83B3-85135C2D792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C67745E2-891A-4964-A2A1-09A12A63AFC0}" type="datetimeFigureOut">
              <a:rPr lang="en-US" smtClean="0"/>
              <a:t>12/14/2015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86677AE-C05B-405F-83B3-85135C2D792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86677AE-C05B-405F-83B3-85135C2D7928}"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C67745E2-891A-4964-A2A1-09A12A63AFC0}" type="datetimeFigureOut">
              <a:rPr lang="en-US" smtClean="0"/>
              <a:t>12/14/2015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86677AE-C05B-405F-83B3-85135C2D7928}"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C67745E2-891A-4964-A2A1-09A12A63AFC0}" type="datetimeFigureOut">
              <a:rPr lang="en-US" smtClean="0"/>
              <a:t>12/14/2015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5.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67745E2-891A-4964-A2A1-09A12A63AFC0}" type="datetimeFigureOut">
              <a:rPr lang="en-US" smtClean="0"/>
              <a:t>12/14/2015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86677AE-C05B-405F-83B3-85135C2D7928}"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67745E2-891A-4964-A2A1-09A12A63AFC0}" type="datetimeFigureOut">
              <a:rPr lang="en-US" smtClean="0"/>
              <a:t>12/14/2015</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86677AE-C05B-405F-83B3-85135C2D7928}" type="slidenum">
              <a:rPr lang="en-US" smtClean="0"/>
              <a:t>‹#›</a:t>
            </a:fld>
            <a:endParaRPr lang="en-US"/>
          </a:p>
        </p:txBody>
      </p:sp>
    </p:spTree>
    <p:extLst>
      <p:ext uri="{BB962C8B-B14F-4D97-AF65-F5344CB8AC3E}">
        <p14:creationId xmlns:p14="http://schemas.microsoft.com/office/powerpoint/2010/main" val="135447926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http://www.bing.com/images/search?q=ancient+chinese+tea&amp;view=detail&amp;id=CC19253E7B1917C3E1E0DA237220567CF8290FDD&amp;first=0&amp;FORM=IDFRIR" TargetMode="External"/><Relationship Id="rId7" Type="http://schemas.openxmlformats.org/officeDocument/2006/relationships/hyperlink" Target="http://www.bing.com/images/search?q=chinese+silk&amp;view=detail&amp;id=AD6F6ED798759B336BA3775A3D99FBA5422F5624&amp;first=0&amp;FORM=IDFRIR" TargetMode="Externa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www.bing.com/images/search?q=horses&amp;view=detail&amp;id=DDC87DF42A4FFF6C754B38E1285B92ECF3CF4F2E&amp;first=0&amp;FORM=IDFRIR" TargetMode="Externa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China and Japan in the Middle Ages</a:t>
            </a:r>
            <a:endParaRPr lang="en-US" dirty="0"/>
          </a:p>
        </p:txBody>
      </p:sp>
      <p:pic>
        <p:nvPicPr>
          <p:cNvPr id="1026" name="Picture 2" descr="http://ts2.mm.bing.net/images/thumbnail.aspx?q=1232988541569&amp;id=d9a1c03a4ec34407f74e7a26444b64d6&amp;url=http%3a%2f%2fthebesttraveldestinations.com%2fwp-content%2fuploads%2f2010%2f10%2fGreat-Wall-of-China-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48000"/>
            <a:ext cx="3568700" cy="2676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ts2.mm.bing.net/images/thumbnail.aspx?q=1190739715489&amp;id=94ee77d41aa323c5b8b4cbf1a331b79a&amp;url=http%3a%2f%2fwww.photos4travel.com%2fjapan%2fphotos-large%2fHeian_Shrine%2c_Kyoto%2c_%2bJap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5921" y="3047999"/>
            <a:ext cx="3734685" cy="26765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914164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Tang and Song Dynasties</a:t>
            </a:r>
            <a:endParaRPr lang="en-US" dirty="0"/>
          </a:p>
        </p:txBody>
      </p:sp>
      <p:sp>
        <p:nvSpPr>
          <p:cNvPr id="3" name="Content Placeholder 2"/>
          <p:cNvSpPr>
            <a:spLocks noGrp="1"/>
          </p:cNvSpPr>
          <p:nvPr>
            <p:ph sz="quarter" idx="1"/>
          </p:nvPr>
        </p:nvSpPr>
        <p:spPr/>
        <p:txBody>
          <a:bodyPr/>
          <a:lstStyle/>
          <a:p>
            <a:r>
              <a:rPr lang="en-US" dirty="0"/>
              <a:t>The Tang had a highly organized government and employment system called the Civil Service System</a:t>
            </a:r>
          </a:p>
          <a:p>
            <a:pPr lvl="0"/>
            <a:r>
              <a:rPr lang="en-US" dirty="0"/>
              <a:t>In this system, the government allowed anyone, even commoners, to take an exam. A high enough score on the exam meant a government job.</a:t>
            </a:r>
          </a:p>
          <a:p>
            <a:pPr lvl="0"/>
            <a:r>
              <a:rPr lang="en-US" dirty="0"/>
              <a:t>Because of this system, the government became filled with highly qualified and intelligent people. </a:t>
            </a:r>
          </a:p>
          <a:p>
            <a:endParaRPr lang="en-US" dirty="0"/>
          </a:p>
        </p:txBody>
      </p:sp>
    </p:spTree>
    <p:extLst>
      <p:ext uri="{BB962C8B-B14F-4D97-AF65-F5344CB8AC3E}">
        <p14:creationId xmlns:p14="http://schemas.microsoft.com/office/powerpoint/2010/main" val="2742704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solidFill>
                  <a:srgbClr val="7B9899"/>
                </a:solidFill>
              </a:rPr>
              <a:t>What are these? </a:t>
            </a:r>
          </a:p>
        </p:txBody>
      </p:sp>
      <p:pic>
        <p:nvPicPr>
          <p:cNvPr id="23556" name="Picture 4" descr="fonts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76400"/>
            <a:ext cx="31623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Black_Powder_Close_U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4000" y="3733800"/>
            <a:ext cx="3759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ttp://ts3.mm.bing.net/images/thumbnail.aspx?q=1231487770230&amp;id=e0f18f1590a4e0d05076b229d675e444&amp;url=http%3a%2f%2fwww.sciencemuseum.org.uk%2fimages%2fobject_images%2f535x535%2f10302468.jpg"/>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bwMode="auto">
          <a:xfrm>
            <a:off x="5410200" y="990600"/>
            <a:ext cx="285750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315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758952"/>
          </a:xfrm>
        </p:spPr>
        <p:txBody>
          <a:bodyPr>
            <a:normAutofit fontScale="90000"/>
          </a:bodyPr>
          <a:lstStyle/>
          <a:p>
            <a:r>
              <a:rPr lang="en-US" dirty="0" smtClean="0"/>
              <a:t/>
            </a:r>
            <a:br>
              <a:rPr lang="en-US" dirty="0" smtClean="0"/>
            </a:br>
            <a:r>
              <a:rPr lang="en-US" dirty="0" smtClean="0"/>
              <a:t>Accomplishments of Tang and Song Dynasties</a:t>
            </a:r>
            <a:endParaRPr lang="en-US" dirty="0"/>
          </a:p>
        </p:txBody>
      </p:sp>
      <p:sp>
        <p:nvSpPr>
          <p:cNvPr id="3" name="Content Placeholder 2"/>
          <p:cNvSpPr>
            <a:spLocks noGrp="1"/>
          </p:cNvSpPr>
          <p:nvPr>
            <p:ph sz="quarter" idx="1"/>
          </p:nvPr>
        </p:nvSpPr>
        <p:spPr/>
        <p:txBody>
          <a:bodyPr/>
          <a:lstStyle/>
          <a:p>
            <a:pPr marL="274320" indent="-274320">
              <a:spcBef>
                <a:spcPts val="580"/>
              </a:spcBef>
              <a:buFont typeface="Wingdings 2"/>
              <a:buChar char=""/>
              <a:defRPr/>
            </a:pPr>
            <a:r>
              <a:rPr lang="en-US" dirty="0"/>
              <a:t>During the Tang and Song Dynasties, the Chinese invented new technology and other items that improved the way they </a:t>
            </a:r>
            <a:r>
              <a:rPr lang="en-US" dirty="0" smtClean="0"/>
              <a:t>lived and our lives today</a:t>
            </a:r>
          </a:p>
          <a:p>
            <a:pPr>
              <a:spcBef>
                <a:spcPts val="580"/>
              </a:spcBef>
              <a:defRPr/>
            </a:pPr>
            <a:r>
              <a:rPr lang="en-US" b="1" dirty="0" smtClean="0"/>
              <a:t> Compass</a:t>
            </a:r>
          </a:p>
          <a:p>
            <a:pPr marL="0" indent="0">
              <a:spcBef>
                <a:spcPts val="580"/>
              </a:spcBef>
              <a:buNone/>
              <a:defRPr/>
            </a:pPr>
            <a:endParaRPr lang="en-US" b="1" dirty="0"/>
          </a:p>
          <a:p>
            <a:pPr marL="274320" indent="-274320">
              <a:spcBef>
                <a:spcPts val="580"/>
              </a:spcBef>
              <a:buFont typeface="Wingdings 2"/>
              <a:buChar char=""/>
              <a:defRPr/>
            </a:pPr>
            <a:r>
              <a:rPr lang="en-US" dirty="0"/>
              <a:t> </a:t>
            </a:r>
            <a:r>
              <a:rPr lang="en-US" b="1" dirty="0" smtClean="0"/>
              <a:t>Gunpowder</a:t>
            </a:r>
            <a:endParaRPr lang="en-US" dirty="0"/>
          </a:p>
          <a:p>
            <a:pPr marL="274320" indent="-274320">
              <a:spcBef>
                <a:spcPts val="580"/>
              </a:spcBef>
              <a:buNone/>
              <a:defRPr/>
            </a:pPr>
            <a:endParaRPr lang="en-US" dirty="0"/>
          </a:p>
          <a:p>
            <a:pPr marL="274320" indent="-274320">
              <a:spcBef>
                <a:spcPts val="580"/>
              </a:spcBef>
              <a:buFont typeface="Wingdings 2"/>
              <a:buChar char=""/>
              <a:defRPr/>
            </a:pPr>
            <a:r>
              <a:rPr lang="en-US" dirty="0"/>
              <a:t> </a:t>
            </a:r>
            <a:r>
              <a:rPr lang="en-US" b="1" dirty="0"/>
              <a:t>Block Printing/ Moveable </a:t>
            </a:r>
            <a:r>
              <a:rPr lang="en-US" b="1" dirty="0" smtClean="0"/>
              <a:t>Type</a:t>
            </a:r>
            <a:endParaRPr lang="en-US" dirty="0"/>
          </a:p>
          <a:p>
            <a:endParaRPr lang="en-US" dirty="0"/>
          </a:p>
        </p:txBody>
      </p:sp>
    </p:spTree>
    <p:extLst>
      <p:ext uri="{BB962C8B-B14F-4D97-AF65-F5344CB8AC3E}">
        <p14:creationId xmlns:p14="http://schemas.microsoft.com/office/powerpoint/2010/main" val="37050066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Silk Road</a:t>
            </a:r>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489094420"/>
              </p:ext>
            </p:extLst>
          </p:nvPr>
        </p:nvGraphicFramePr>
        <p:xfrm>
          <a:off x="377952" y="2530920"/>
          <a:ext cx="8385048" cy="4291585"/>
        </p:xfrm>
        <a:graphic>
          <a:graphicData uri="http://schemas.openxmlformats.org/drawingml/2006/table">
            <a:tbl>
              <a:tblPr firstRow="1" firstCol="1" bandRow="1">
                <a:tableStyleId>{5C22544A-7EE6-4342-B048-85BDC9FD1C3A}</a:tableStyleId>
              </a:tblPr>
              <a:tblGrid>
                <a:gridCol w="4192524"/>
                <a:gridCol w="4192524"/>
              </a:tblGrid>
              <a:tr h="771145">
                <a:tc>
                  <a:txBody>
                    <a:bodyPr/>
                    <a:lstStyle/>
                    <a:p>
                      <a:pPr marL="0" marR="0">
                        <a:lnSpc>
                          <a:spcPct val="115000"/>
                        </a:lnSpc>
                        <a:spcBef>
                          <a:spcPts val="0"/>
                        </a:spcBef>
                        <a:spcAft>
                          <a:spcPts val="1000"/>
                        </a:spcAft>
                      </a:pPr>
                      <a:r>
                        <a:rPr lang="en-US" sz="2200" dirty="0">
                          <a:effectLst/>
                        </a:rPr>
                        <a:t>From the West (Europe) to the East (China)</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2200">
                          <a:effectLst/>
                        </a:rPr>
                        <a:t>From the East (China) to the West (Europe)</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63625">
                <a:tc>
                  <a:txBody>
                    <a:bodyPr/>
                    <a:lstStyle/>
                    <a:p>
                      <a:pPr marL="342900" marR="0" lvl="0" indent="-342900">
                        <a:lnSpc>
                          <a:spcPct val="150000"/>
                        </a:lnSpc>
                        <a:spcBef>
                          <a:spcPts val="0"/>
                        </a:spcBef>
                        <a:spcAft>
                          <a:spcPts val="0"/>
                        </a:spcAft>
                        <a:buFont typeface="Wingdings 2" panose="05020102010507070707" pitchFamily="18" charset="2"/>
                        <a:buChar char=""/>
                        <a:tabLst>
                          <a:tab pos="914400" algn="l"/>
                        </a:tabLst>
                      </a:pPr>
                      <a:r>
                        <a:rPr lang="en-US" sz="2200" dirty="0">
                          <a:effectLst/>
                        </a:rPr>
                        <a:t>Furs</a:t>
                      </a:r>
                    </a:p>
                    <a:p>
                      <a:pPr marL="342900" marR="0" lvl="0" indent="-342900">
                        <a:lnSpc>
                          <a:spcPct val="150000"/>
                        </a:lnSpc>
                        <a:spcBef>
                          <a:spcPts val="0"/>
                        </a:spcBef>
                        <a:spcAft>
                          <a:spcPts val="0"/>
                        </a:spcAft>
                        <a:buFont typeface="Wingdings 2" panose="05020102010507070707" pitchFamily="18" charset="2"/>
                        <a:buChar char=""/>
                        <a:tabLst>
                          <a:tab pos="914400" algn="l"/>
                        </a:tabLst>
                      </a:pPr>
                      <a:r>
                        <a:rPr lang="en-US" sz="2200" dirty="0">
                          <a:effectLst/>
                        </a:rPr>
                        <a:t>Perfumes</a:t>
                      </a:r>
                    </a:p>
                    <a:p>
                      <a:pPr marL="342900" marR="0" lvl="0" indent="-342900">
                        <a:lnSpc>
                          <a:spcPct val="150000"/>
                        </a:lnSpc>
                        <a:spcBef>
                          <a:spcPts val="0"/>
                        </a:spcBef>
                        <a:spcAft>
                          <a:spcPts val="0"/>
                        </a:spcAft>
                        <a:buFont typeface="Wingdings 2" panose="05020102010507070707" pitchFamily="18" charset="2"/>
                        <a:buChar char=""/>
                        <a:tabLst>
                          <a:tab pos="914400" algn="l"/>
                        </a:tabLst>
                      </a:pPr>
                      <a:r>
                        <a:rPr lang="en-US" sz="2200" dirty="0">
                          <a:effectLst/>
                        </a:rPr>
                        <a:t>Glass</a:t>
                      </a:r>
                    </a:p>
                    <a:p>
                      <a:pPr marL="342900" marR="0" lvl="0" indent="-342900">
                        <a:lnSpc>
                          <a:spcPct val="150000"/>
                        </a:lnSpc>
                        <a:spcBef>
                          <a:spcPts val="0"/>
                        </a:spcBef>
                        <a:spcAft>
                          <a:spcPts val="0"/>
                        </a:spcAft>
                        <a:buFont typeface="Wingdings 2" panose="05020102010507070707" pitchFamily="18" charset="2"/>
                        <a:buChar char=""/>
                        <a:tabLst>
                          <a:tab pos="914400" algn="l"/>
                        </a:tabLst>
                      </a:pPr>
                      <a:r>
                        <a:rPr lang="en-US" sz="2200" dirty="0">
                          <a:effectLst/>
                        </a:rPr>
                        <a:t>Bronze Weapons</a:t>
                      </a:r>
                    </a:p>
                    <a:p>
                      <a:pPr marL="342900" marR="0" lvl="0" indent="-342900">
                        <a:lnSpc>
                          <a:spcPct val="150000"/>
                        </a:lnSpc>
                        <a:spcBef>
                          <a:spcPts val="0"/>
                        </a:spcBef>
                        <a:spcAft>
                          <a:spcPts val="0"/>
                        </a:spcAft>
                        <a:buFont typeface="Wingdings 2" panose="05020102010507070707" pitchFamily="18" charset="2"/>
                        <a:buChar char=""/>
                        <a:tabLst>
                          <a:tab pos="914400" algn="l"/>
                        </a:tabLst>
                      </a:pPr>
                      <a:r>
                        <a:rPr lang="en-US" sz="2200" dirty="0">
                          <a:effectLst/>
                        </a:rPr>
                        <a:t>Horses</a:t>
                      </a:r>
                    </a:p>
                    <a:p>
                      <a:pPr marL="342900" marR="0" lvl="0" indent="-342900">
                        <a:lnSpc>
                          <a:spcPct val="150000"/>
                        </a:lnSpc>
                        <a:spcBef>
                          <a:spcPts val="0"/>
                        </a:spcBef>
                        <a:spcAft>
                          <a:spcPts val="0"/>
                        </a:spcAft>
                        <a:buFont typeface="Wingdings 2" panose="05020102010507070707" pitchFamily="18" charset="2"/>
                        <a:buChar char=""/>
                        <a:tabLst>
                          <a:tab pos="914400" algn="l"/>
                        </a:tabLst>
                      </a:pPr>
                      <a:r>
                        <a:rPr lang="en-US" sz="2200" dirty="0">
                          <a:effectLst/>
                        </a:rPr>
                        <a:t>Ceramics</a:t>
                      </a:r>
                    </a:p>
                    <a:p>
                      <a:pPr marL="342900" marR="0" lvl="0" indent="-342900">
                        <a:lnSpc>
                          <a:spcPct val="150000"/>
                        </a:lnSpc>
                        <a:spcBef>
                          <a:spcPts val="0"/>
                        </a:spcBef>
                        <a:spcAft>
                          <a:spcPts val="0"/>
                        </a:spcAft>
                        <a:buFont typeface="Wingdings 2" panose="05020102010507070707" pitchFamily="18" charset="2"/>
                        <a:buChar char=""/>
                        <a:tabLst>
                          <a:tab pos="914400" algn="l"/>
                        </a:tabLst>
                      </a:pPr>
                      <a:r>
                        <a:rPr lang="en-US" sz="2200" dirty="0">
                          <a:effectLst/>
                        </a:rPr>
                        <a:t>Christianity and Islam</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50000"/>
                        </a:lnSpc>
                        <a:spcBef>
                          <a:spcPts val="0"/>
                        </a:spcBef>
                        <a:spcAft>
                          <a:spcPts val="0"/>
                        </a:spcAft>
                        <a:buFont typeface="Wingdings 2" panose="05020102010507070707" pitchFamily="18" charset="2"/>
                        <a:buChar char=""/>
                        <a:tabLst>
                          <a:tab pos="914400" algn="l"/>
                        </a:tabLst>
                      </a:pPr>
                      <a:r>
                        <a:rPr lang="en-US" sz="2200" dirty="0">
                          <a:effectLst/>
                        </a:rPr>
                        <a:t>Tea</a:t>
                      </a:r>
                    </a:p>
                    <a:p>
                      <a:pPr marL="342900" marR="0" lvl="0" indent="-342900">
                        <a:lnSpc>
                          <a:spcPct val="150000"/>
                        </a:lnSpc>
                        <a:spcBef>
                          <a:spcPts val="0"/>
                        </a:spcBef>
                        <a:spcAft>
                          <a:spcPts val="0"/>
                        </a:spcAft>
                        <a:buFont typeface="Wingdings 2" panose="05020102010507070707" pitchFamily="18" charset="2"/>
                        <a:buChar char=""/>
                        <a:tabLst>
                          <a:tab pos="914400" algn="l"/>
                        </a:tabLst>
                      </a:pPr>
                      <a:r>
                        <a:rPr lang="en-US" sz="2200" dirty="0">
                          <a:effectLst/>
                        </a:rPr>
                        <a:t>Compass</a:t>
                      </a:r>
                    </a:p>
                    <a:p>
                      <a:pPr marL="342900" marR="0" lvl="0" indent="-342900">
                        <a:lnSpc>
                          <a:spcPct val="150000"/>
                        </a:lnSpc>
                        <a:spcBef>
                          <a:spcPts val="0"/>
                        </a:spcBef>
                        <a:spcAft>
                          <a:spcPts val="0"/>
                        </a:spcAft>
                        <a:buFont typeface="Wingdings 2" panose="05020102010507070707" pitchFamily="18" charset="2"/>
                        <a:buChar char=""/>
                        <a:tabLst>
                          <a:tab pos="914400" algn="l"/>
                        </a:tabLst>
                      </a:pPr>
                      <a:r>
                        <a:rPr lang="en-US" sz="2200" dirty="0">
                          <a:effectLst/>
                        </a:rPr>
                        <a:t>Block Printing</a:t>
                      </a:r>
                    </a:p>
                    <a:p>
                      <a:pPr marL="342900" marR="0" lvl="0" indent="-342900">
                        <a:lnSpc>
                          <a:spcPct val="150000"/>
                        </a:lnSpc>
                        <a:spcBef>
                          <a:spcPts val="0"/>
                        </a:spcBef>
                        <a:spcAft>
                          <a:spcPts val="0"/>
                        </a:spcAft>
                        <a:buFont typeface="Wingdings 2" panose="05020102010507070707" pitchFamily="18" charset="2"/>
                        <a:buChar char=""/>
                        <a:tabLst>
                          <a:tab pos="914400" algn="l"/>
                        </a:tabLst>
                      </a:pPr>
                      <a:r>
                        <a:rPr lang="en-US" sz="2200" dirty="0">
                          <a:effectLst/>
                        </a:rPr>
                        <a:t>Silk</a:t>
                      </a:r>
                    </a:p>
                    <a:p>
                      <a:pPr marL="342900" marR="0" lvl="0" indent="-342900">
                        <a:lnSpc>
                          <a:spcPct val="150000"/>
                        </a:lnSpc>
                        <a:spcBef>
                          <a:spcPts val="0"/>
                        </a:spcBef>
                        <a:spcAft>
                          <a:spcPts val="0"/>
                        </a:spcAft>
                        <a:buFont typeface="Wingdings 2" panose="05020102010507070707" pitchFamily="18" charset="2"/>
                        <a:buChar char=""/>
                        <a:tabLst>
                          <a:tab pos="914400" algn="l"/>
                        </a:tabLst>
                      </a:pPr>
                      <a:r>
                        <a:rPr lang="en-US" sz="2200" dirty="0">
                          <a:effectLst/>
                        </a:rPr>
                        <a:t>Gun Powder</a:t>
                      </a:r>
                    </a:p>
                    <a:p>
                      <a:pPr marL="342900" marR="0" lvl="0" indent="-342900">
                        <a:lnSpc>
                          <a:spcPct val="150000"/>
                        </a:lnSpc>
                        <a:spcBef>
                          <a:spcPts val="0"/>
                        </a:spcBef>
                        <a:spcAft>
                          <a:spcPts val="0"/>
                        </a:spcAft>
                        <a:buFont typeface="Wingdings 2" panose="05020102010507070707" pitchFamily="18" charset="2"/>
                        <a:buChar char=""/>
                        <a:tabLst>
                          <a:tab pos="914400" algn="l"/>
                        </a:tabLst>
                      </a:pPr>
                      <a:r>
                        <a:rPr lang="en-US" sz="2200" dirty="0">
                          <a:effectLst/>
                        </a:rPr>
                        <a:t>Paper</a:t>
                      </a:r>
                    </a:p>
                    <a:p>
                      <a:pPr marL="342900" marR="0" lvl="0" indent="-342900">
                        <a:lnSpc>
                          <a:spcPct val="150000"/>
                        </a:lnSpc>
                        <a:spcBef>
                          <a:spcPts val="0"/>
                        </a:spcBef>
                        <a:spcAft>
                          <a:spcPts val="1000"/>
                        </a:spcAft>
                        <a:buFont typeface="Wingdings 2" panose="05020102010507070707" pitchFamily="18" charset="2"/>
                        <a:buChar char=""/>
                        <a:tabLst>
                          <a:tab pos="914400" algn="l"/>
                        </a:tabLst>
                      </a:pPr>
                      <a:r>
                        <a:rPr lang="en-US" sz="2200" dirty="0">
                          <a:effectLst/>
                        </a:rPr>
                        <a:t>Buddhism</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7" name="Rectangle 2"/>
          <p:cNvSpPr>
            <a:spLocks noChangeArrowheads="1"/>
          </p:cNvSpPr>
          <p:nvPr/>
        </p:nvSpPr>
        <p:spPr bwMode="auto">
          <a:xfrm>
            <a:off x="377952" y="1425678"/>
            <a:ext cx="84582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14400" algn="l"/>
              </a:tabLst>
              <a:defRPr>
                <a:solidFill>
                  <a:schemeClr val="tx1"/>
                </a:solidFill>
                <a:latin typeface="Arial" panose="020B0604020202020204" pitchFamily="34" charset="0"/>
              </a:defRPr>
            </a:lvl1pPr>
            <a:lvl2pPr eaLnBrk="0" fontAlgn="base" hangingPunct="0">
              <a:spcBef>
                <a:spcPct val="0"/>
              </a:spcBef>
              <a:spcAft>
                <a:spcPct val="0"/>
              </a:spcAft>
              <a:tabLst>
                <a:tab pos="914400" algn="l"/>
              </a:tabLst>
              <a:defRPr>
                <a:solidFill>
                  <a:schemeClr val="tx1"/>
                </a:solidFill>
                <a:latin typeface="Arial" panose="020B0604020202020204" pitchFamily="34" charset="0"/>
              </a:defRPr>
            </a:lvl2pPr>
            <a:lvl3pPr eaLnBrk="0" fontAlgn="base" hangingPunct="0">
              <a:spcBef>
                <a:spcPct val="0"/>
              </a:spcBef>
              <a:spcAft>
                <a:spcPct val="0"/>
              </a:spcAft>
              <a:tabLst>
                <a:tab pos="914400" algn="l"/>
              </a:tabLst>
              <a:defRPr>
                <a:solidFill>
                  <a:schemeClr val="tx1"/>
                </a:solidFill>
                <a:latin typeface="Arial" panose="020B0604020202020204" pitchFamily="34" charset="0"/>
              </a:defRPr>
            </a:lvl3pPr>
            <a:lvl4pPr eaLnBrk="0" fontAlgn="base" hangingPunct="0">
              <a:spcBef>
                <a:spcPct val="0"/>
              </a:spcBef>
              <a:spcAft>
                <a:spcPct val="0"/>
              </a:spcAft>
              <a:tabLst>
                <a:tab pos="914400" algn="l"/>
              </a:tabLst>
              <a:defRPr>
                <a:solidFill>
                  <a:schemeClr val="tx1"/>
                </a:solidFill>
                <a:latin typeface="Arial" panose="020B0604020202020204" pitchFamily="34" charset="0"/>
              </a:defRPr>
            </a:lvl4pPr>
            <a:lvl5pPr eaLnBrk="0" fontAlgn="base" hangingPunct="0">
              <a:spcBef>
                <a:spcPct val="0"/>
              </a:spcBef>
              <a:spcAft>
                <a:spcPct val="0"/>
              </a:spcAft>
              <a:tabLst>
                <a:tab pos="914400" algn="l"/>
              </a:tabLst>
              <a:defRPr>
                <a:solidFill>
                  <a:schemeClr val="tx1"/>
                </a:solidFill>
                <a:latin typeface="Arial" panose="020B0604020202020204" pitchFamily="34" charset="0"/>
              </a:defRPr>
            </a:lvl5pPr>
            <a:lvl6pPr eaLnBrk="0" fontAlgn="base" hangingPunct="0">
              <a:spcBef>
                <a:spcPct val="0"/>
              </a:spcBef>
              <a:spcAft>
                <a:spcPct val="0"/>
              </a:spcAft>
              <a:tabLst>
                <a:tab pos="914400" algn="l"/>
              </a:tabLst>
              <a:defRPr>
                <a:solidFill>
                  <a:schemeClr val="tx1"/>
                </a:solidFill>
                <a:latin typeface="Arial" panose="020B0604020202020204" pitchFamily="34" charset="0"/>
              </a:defRPr>
            </a:lvl6pPr>
            <a:lvl7pPr eaLnBrk="0" fontAlgn="base" hangingPunct="0">
              <a:spcBef>
                <a:spcPct val="0"/>
              </a:spcBef>
              <a:spcAft>
                <a:spcPct val="0"/>
              </a:spcAft>
              <a:tabLst>
                <a:tab pos="914400" algn="l"/>
              </a:tabLst>
              <a:defRPr>
                <a:solidFill>
                  <a:schemeClr val="tx1"/>
                </a:solidFill>
                <a:latin typeface="Arial" panose="020B0604020202020204" pitchFamily="34" charset="0"/>
              </a:defRPr>
            </a:lvl7pPr>
            <a:lvl8pPr eaLnBrk="0" fontAlgn="base" hangingPunct="0">
              <a:spcBef>
                <a:spcPct val="0"/>
              </a:spcBef>
              <a:spcAft>
                <a:spcPct val="0"/>
              </a:spcAft>
              <a:tabLst>
                <a:tab pos="914400" algn="l"/>
              </a:tabLst>
              <a:defRPr>
                <a:solidFill>
                  <a:schemeClr val="tx1"/>
                </a:solidFill>
                <a:latin typeface="Arial" panose="020B0604020202020204" pitchFamily="34" charset="0"/>
              </a:defRPr>
            </a:lvl8pPr>
            <a:lvl9pPr eaLnBrk="0" fontAlgn="base" hangingPunct="0">
              <a:spcBef>
                <a:spcPct val="0"/>
              </a:spcBef>
              <a:spcAft>
                <a:spcPct val="0"/>
              </a:spcAft>
              <a:tabLst>
                <a:tab pos="9144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en-US" altLang="en-US" sz="2200" b="0" i="0" u="none" strike="noStrike" cap="none" normalizeH="0" baseline="0" dirty="0" smtClean="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They traded with the West along the Silk Road, a trade Network that connected the East (China) with the West (Europe)</a:t>
            </a:r>
            <a:endParaRPr kumimoji="0" lang="en-US" altLang="en-US" sz="2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en-US" altLang="en-US" sz="2200" b="0" i="0" u="none" strike="noStrike" cap="none" normalizeH="0" baseline="0" dirty="0" smtClean="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Many goods and ideas were traded across the Silk Road</a:t>
            </a:r>
            <a:endParaRPr kumimoji="0" lang="en-US" altLang="en-US" sz="22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130394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50" dirty="0"/>
              <a:t>Confucius</a:t>
            </a:r>
            <a:br>
              <a:rPr lang="en-US" sz="4050" dirty="0"/>
            </a:br>
            <a:r>
              <a:rPr lang="en-US" sz="2400" dirty="0"/>
              <a:t>A Chinese Philosopher</a:t>
            </a:r>
            <a:endParaRPr lang="en-US" sz="4050" dirty="0"/>
          </a:p>
        </p:txBody>
      </p:sp>
      <p:pic>
        <p:nvPicPr>
          <p:cNvPr id="4" name="Picture Placeholder 4"/>
          <p:cNvPicPr>
            <a:picLocks noGrp="1" noChangeAspect="1"/>
          </p:cNvPicPr>
          <p:nvPr>
            <p:ph idx="1"/>
          </p:nvPr>
        </p:nvPicPr>
        <p:blipFill>
          <a:blip r:embed="rId2"/>
          <a:srcRect l="16132" r="16132"/>
          <a:stretch>
            <a:fillRect/>
          </a:stretch>
        </p:blipFill>
        <p:spPr>
          <a:xfrm>
            <a:off x="3727525" y="2703389"/>
            <a:ext cx="1642781" cy="2560365"/>
          </a:xfrm>
          <a:prstGeom prst="rect">
            <a:avLst/>
          </a:prstGeom>
        </p:spPr>
      </p:pic>
    </p:spTree>
    <p:extLst>
      <p:ext uri="{BB962C8B-B14F-4D97-AF65-F5344CB8AC3E}">
        <p14:creationId xmlns:p14="http://schemas.microsoft.com/office/powerpoint/2010/main" val="13002929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899" y="1643003"/>
            <a:ext cx="6172200" cy="857250"/>
          </a:xfrm>
        </p:spPr>
        <p:txBody>
          <a:bodyPr/>
          <a:lstStyle/>
          <a:p>
            <a:r>
              <a:rPr lang="en-US" dirty="0" smtClean="0"/>
              <a:t>Confucius the Wise</a:t>
            </a:r>
            <a:endParaRPr lang="en-US" dirty="0"/>
          </a:p>
        </p:txBody>
      </p:sp>
      <p:sp>
        <p:nvSpPr>
          <p:cNvPr id="3" name="Content Placeholder 2"/>
          <p:cNvSpPr>
            <a:spLocks noGrp="1"/>
          </p:cNvSpPr>
          <p:nvPr>
            <p:ph idx="1"/>
          </p:nvPr>
        </p:nvSpPr>
        <p:spPr>
          <a:xfrm>
            <a:off x="907005" y="2726540"/>
            <a:ext cx="7200897" cy="2489202"/>
          </a:xfrm>
        </p:spPr>
        <p:txBody>
          <a:bodyPr>
            <a:noAutofit/>
          </a:bodyPr>
          <a:lstStyle/>
          <a:p>
            <a:r>
              <a:rPr lang="en-US" dirty="0" smtClean="0"/>
              <a:t>During the Tang and Song dynasty, much of government policy was based on a Chinese philosopher named Confucius</a:t>
            </a:r>
          </a:p>
          <a:p>
            <a:r>
              <a:rPr lang="en-US" dirty="0" smtClean="0"/>
              <a:t>Confucius was born during a time when China was being torn apart.</a:t>
            </a:r>
          </a:p>
          <a:p>
            <a:r>
              <a:rPr lang="en-US" dirty="0" smtClean="0"/>
              <a:t>He believed that if society is orderly and has good leaders things could improve.</a:t>
            </a:r>
          </a:p>
          <a:p>
            <a:r>
              <a:rPr lang="en-US" dirty="0" smtClean="0"/>
              <a:t>His teachings focused on respect for relationships and </a:t>
            </a:r>
          </a:p>
          <a:p>
            <a:pPr marL="0" indent="0">
              <a:buNone/>
            </a:pPr>
            <a:r>
              <a:rPr lang="en-US" dirty="0"/>
              <a:t> </a:t>
            </a:r>
            <a:r>
              <a:rPr lang="en-US" dirty="0" smtClean="0"/>
              <a:t>    education</a:t>
            </a:r>
            <a:endParaRPr lang="en-US" dirty="0"/>
          </a:p>
        </p:txBody>
      </p:sp>
    </p:spTree>
    <p:extLst>
      <p:ext uri="{BB962C8B-B14F-4D97-AF65-F5344CB8AC3E}">
        <p14:creationId xmlns:p14="http://schemas.microsoft.com/office/powerpoint/2010/main" val="1382854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Confucius the Wise</a:t>
            </a:r>
            <a:endParaRPr lang="en-US" dirty="0"/>
          </a:p>
        </p:txBody>
      </p:sp>
      <p:sp>
        <p:nvSpPr>
          <p:cNvPr id="3" name="Content Placeholder 2"/>
          <p:cNvSpPr>
            <a:spLocks noGrp="1"/>
          </p:cNvSpPr>
          <p:nvPr>
            <p:ph idx="1"/>
          </p:nvPr>
        </p:nvSpPr>
        <p:spPr/>
        <p:txBody>
          <a:bodyPr>
            <a:normAutofit/>
          </a:bodyPr>
          <a:lstStyle/>
          <a:p>
            <a:r>
              <a:rPr lang="en-US" sz="2100" dirty="0"/>
              <a:t>Confucius believed that society functioned best if everyone respected laws and </a:t>
            </a:r>
            <a:r>
              <a:rPr lang="en-US" sz="2100" dirty="0"/>
              <a:t>behaved according to their position in society</a:t>
            </a:r>
          </a:p>
          <a:p>
            <a:pPr marL="0" indent="0">
              <a:buNone/>
            </a:pPr>
            <a:r>
              <a:rPr lang="en-US" sz="2100" dirty="0"/>
              <a:t> </a:t>
            </a:r>
          </a:p>
          <a:p>
            <a:r>
              <a:rPr lang="en-US" sz="2100" dirty="0"/>
              <a:t>Confucius </a:t>
            </a:r>
            <a:r>
              <a:rPr lang="en-US" sz="2100" dirty="0"/>
              <a:t>taught that harmony resulted when people accepted their place in society.</a:t>
            </a:r>
            <a:r>
              <a:rPr lang="en-US" sz="2100" dirty="0"/>
              <a:t> </a:t>
            </a:r>
            <a:endParaRPr lang="en-US" sz="2100" dirty="0"/>
          </a:p>
        </p:txBody>
      </p:sp>
    </p:spTree>
    <p:extLst>
      <p:ext uri="{BB962C8B-B14F-4D97-AF65-F5344CB8AC3E}">
        <p14:creationId xmlns:p14="http://schemas.microsoft.com/office/powerpoint/2010/main" val="12264156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Relationships</a:t>
            </a:r>
            <a:endParaRPr lang="en-US" dirty="0"/>
          </a:p>
        </p:txBody>
      </p:sp>
      <p:sp>
        <p:nvSpPr>
          <p:cNvPr id="3" name="Content Placeholder 2"/>
          <p:cNvSpPr>
            <a:spLocks noGrp="1"/>
          </p:cNvSpPr>
          <p:nvPr>
            <p:ph idx="1"/>
          </p:nvPr>
        </p:nvSpPr>
        <p:spPr>
          <a:xfrm>
            <a:off x="1243853" y="2767406"/>
            <a:ext cx="6172200" cy="3766457"/>
          </a:xfrm>
        </p:spPr>
        <p:txBody>
          <a:bodyPr>
            <a:normAutofit/>
          </a:bodyPr>
          <a:lstStyle/>
          <a:p>
            <a:r>
              <a:rPr lang="en-US" sz="2100" dirty="0"/>
              <a:t>Confucius stressed 5 relationships</a:t>
            </a:r>
          </a:p>
          <a:p>
            <a:pPr marL="342900" lvl="1" indent="0">
              <a:buNone/>
            </a:pPr>
            <a:r>
              <a:rPr lang="en-US" sz="1800" dirty="0"/>
              <a:t>1. Ruler and Subject</a:t>
            </a:r>
          </a:p>
          <a:p>
            <a:pPr marL="342900" lvl="1" indent="0">
              <a:buNone/>
            </a:pPr>
            <a:r>
              <a:rPr lang="en-US" sz="1800" dirty="0"/>
              <a:t>2. Parent and Child</a:t>
            </a:r>
          </a:p>
          <a:p>
            <a:pPr marL="342900" lvl="1" indent="0">
              <a:buNone/>
            </a:pPr>
            <a:r>
              <a:rPr lang="en-US" sz="1800" dirty="0"/>
              <a:t>3. Husband and Wife</a:t>
            </a:r>
          </a:p>
          <a:p>
            <a:pPr marL="342900" lvl="1" indent="0">
              <a:buNone/>
            </a:pPr>
            <a:r>
              <a:rPr lang="en-US" sz="1800" dirty="0"/>
              <a:t>4. Older brother and younger brother</a:t>
            </a:r>
          </a:p>
          <a:p>
            <a:pPr marL="342900" lvl="1" indent="0">
              <a:buNone/>
            </a:pPr>
            <a:r>
              <a:rPr lang="en-US" sz="1800" dirty="0"/>
              <a:t>5. Friend and friend</a:t>
            </a:r>
          </a:p>
          <a:p>
            <a:r>
              <a:rPr lang="en-US" sz="2100" dirty="0"/>
              <a:t>The only equal relationship was friend to friend</a:t>
            </a:r>
          </a:p>
        </p:txBody>
      </p:sp>
    </p:spTree>
    <p:extLst>
      <p:ext uri="{BB962C8B-B14F-4D97-AF65-F5344CB8AC3E}">
        <p14:creationId xmlns:p14="http://schemas.microsoft.com/office/powerpoint/2010/main" val="15439611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Role</a:t>
            </a:r>
            <a:endParaRPr lang="en-US" dirty="0"/>
          </a:p>
        </p:txBody>
      </p:sp>
      <p:sp>
        <p:nvSpPr>
          <p:cNvPr id="3" name="Content Placeholder 2"/>
          <p:cNvSpPr>
            <a:spLocks noGrp="1"/>
          </p:cNvSpPr>
          <p:nvPr>
            <p:ph idx="1"/>
          </p:nvPr>
        </p:nvSpPr>
        <p:spPr/>
        <p:txBody>
          <a:bodyPr>
            <a:noAutofit/>
          </a:bodyPr>
          <a:lstStyle/>
          <a:p>
            <a:r>
              <a:rPr lang="en-US" sz="2100" dirty="0"/>
              <a:t>Confucius also taught that it was a ruler’s responsibility to provide good government. </a:t>
            </a:r>
            <a:endParaRPr lang="en-US" sz="2100" dirty="0"/>
          </a:p>
          <a:p>
            <a:r>
              <a:rPr lang="en-US" sz="2100" dirty="0"/>
              <a:t>In </a:t>
            </a:r>
            <a:r>
              <a:rPr lang="en-US" sz="2100" dirty="0"/>
              <a:t>return, the people would be respectful and loyal subjects. </a:t>
            </a:r>
            <a:endParaRPr lang="en-US" sz="2100" dirty="0"/>
          </a:p>
          <a:p>
            <a:r>
              <a:rPr lang="en-US" sz="2100" dirty="0"/>
              <a:t>Confucius </a:t>
            </a:r>
            <a:r>
              <a:rPr lang="en-US" sz="2100" dirty="0"/>
              <a:t>said the best ruler was a virtuous one who led people by good example</a:t>
            </a:r>
            <a:r>
              <a:rPr lang="en-US" sz="2100" dirty="0"/>
              <a:t>.</a:t>
            </a:r>
          </a:p>
          <a:p>
            <a:r>
              <a:rPr lang="en-US" sz="2100" dirty="0"/>
              <a:t> </a:t>
            </a:r>
            <a:r>
              <a:rPr lang="en-US" sz="2100" dirty="0"/>
              <a:t>Confucius believed that government leaders and officials should be well educated. </a:t>
            </a:r>
          </a:p>
        </p:txBody>
      </p:sp>
    </p:spTree>
    <p:extLst>
      <p:ext uri="{BB962C8B-B14F-4D97-AF65-F5344CB8AC3E}">
        <p14:creationId xmlns:p14="http://schemas.microsoft.com/office/powerpoint/2010/main" val="35895901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 and Think</a:t>
            </a:r>
            <a:endParaRPr lang="en-US" dirty="0"/>
          </a:p>
        </p:txBody>
      </p:sp>
      <p:sp>
        <p:nvSpPr>
          <p:cNvPr id="3" name="Content Placeholder 2"/>
          <p:cNvSpPr>
            <a:spLocks noGrp="1"/>
          </p:cNvSpPr>
          <p:nvPr>
            <p:ph idx="1"/>
          </p:nvPr>
        </p:nvSpPr>
        <p:spPr/>
        <p:txBody>
          <a:bodyPr>
            <a:normAutofit/>
          </a:bodyPr>
          <a:lstStyle/>
          <a:p>
            <a:pPr marL="0" indent="0" algn="ctr">
              <a:buNone/>
            </a:pPr>
            <a:r>
              <a:rPr lang="en-US" sz="2400" dirty="0"/>
              <a:t>The Tang and Song dynasty set up the Service Examination that tested students who wanted to work for the government. Explain how this was modeled after Confucian beliefs.</a:t>
            </a:r>
            <a:endParaRPr lang="en-US" sz="2400" dirty="0"/>
          </a:p>
        </p:txBody>
      </p:sp>
    </p:spTree>
    <p:extLst>
      <p:ext uri="{BB962C8B-B14F-4D97-AF65-F5344CB8AC3E}">
        <p14:creationId xmlns:p14="http://schemas.microsoft.com/office/powerpoint/2010/main" val="30101274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Geography of China and Japan</a:t>
            </a:r>
            <a:endParaRPr lang="en-US" dirty="0"/>
          </a:p>
        </p:txBody>
      </p:sp>
      <p:pic>
        <p:nvPicPr>
          <p:cNvPr id="2050" name="Picture 2" descr="http://blogs-images.forbes.com/stephenharner/files/2012/11/300px-China-Japan-South_Korea_trilateral_meetin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600200"/>
            <a:ext cx="6819900" cy="495579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3352800" y="3733800"/>
            <a:ext cx="1295400" cy="381000"/>
          </a:xfrm>
          <a:prstGeom prst="rect">
            <a:avLst/>
          </a:prstGeom>
          <a:noFill/>
        </p:spPr>
        <p:txBody>
          <a:bodyPr wrap="square" rtlCol="0">
            <a:spAutoFit/>
          </a:bodyPr>
          <a:lstStyle/>
          <a:p>
            <a:r>
              <a:rPr lang="en-US" dirty="0" smtClean="0"/>
              <a:t>CHINA</a:t>
            </a:r>
            <a:endParaRPr lang="en-US" dirty="0"/>
          </a:p>
        </p:txBody>
      </p:sp>
      <p:sp>
        <p:nvSpPr>
          <p:cNvPr id="4" name="TextBox 3"/>
          <p:cNvSpPr txBox="1"/>
          <p:nvPr/>
        </p:nvSpPr>
        <p:spPr>
          <a:xfrm>
            <a:off x="5715000" y="3810000"/>
            <a:ext cx="1066800" cy="381000"/>
          </a:xfrm>
          <a:prstGeom prst="rect">
            <a:avLst/>
          </a:prstGeom>
          <a:noFill/>
        </p:spPr>
        <p:txBody>
          <a:bodyPr wrap="square" rtlCol="0">
            <a:spAutoFit/>
          </a:bodyPr>
          <a:lstStyle/>
          <a:p>
            <a:r>
              <a:rPr lang="en-US" dirty="0" smtClean="0"/>
              <a:t>JAPAN</a:t>
            </a:r>
            <a:endParaRPr lang="en-US" dirty="0"/>
          </a:p>
        </p:txBody>
      </p:sp>
      <p:sp>
        <p:nvSpPr>
          <p:cNvPr id="5" name="TextBox 4"/>
          <p:cNvSpPr txBox="1"/>
          <p:nvPr/>
        </p:nvSpPr>
        <p:spPr>
          <a:xfrm>
            <a:off x="3429000" y="3124200"/>
            <a:ext cx="1600200" cy="369332"/>
          </a:xfrm>
          <a:prstGeom prst="rect">
            <a:avLst/>
          </a:prstGeom>
          <a:noFill/>
        </p:spPr>
        <p:txBody>
          <a:bodyPr wrap="square" rtlCol="0">
            <a:spAutoFit/>
          </a:bodyPr>
          <a:lstStyle/>
          <a:p>
            <a:r>
              <a:rPr lang="en-US" dirty="0" smtClean="0"/>
              <a:t>MONGOLIA</a:t>
            </a:r>
            <a:endParaRPr lang="en-US" dirty="0"/>
          </a:p>
        </p:txBody>
      </p:sp>
      <p:sp>
        <p:nvSpPr>
          <p:cNvPr id="6" name="TextBox 5"/>
          <p:cNvSpPr txBox="1"/>
          <p:nvPr/>
        </p:nvSpPr>
        <p:spPr>
          <a:xfrm>
            <a:off x="1981200" y="5791200"/>
            <a:ext cx="1524000" cy="646331"/>
          </a:xfrm>
          <a:prstGeom prst="rect">
            <a:avLst/>
          </a:prstGeom>
          <a:noFill/>
        </p:spPr>
        <p:txBody>
          <a:bodyPr wrap="square" rtlCol="0">
            <a:spAutoFit/>
          </a:bodyPr>
          <a:lstStyle/>
          <a:p>
            <a:r>
              <a:rPr lang="en-US" dirty="0" smtClean="0"/>
              <a:t>INDIAN OCEAN</a:t>
            </a:r>
            <a:endParaRPr lang="en-US" dirty="0"/>
          </a:p>
        </p:txBody>
      </p:sp>
      <p:sp>
        <p:nvSpPr>
          <p:cNvPr id="7" name="TextBox 6"/>
          <p:cNvSpPr txBox="1"/>
          <p:nvPr/>
        </p:nvSpPr>
        <p:spPr>
          <a:xfrm>
            <a:off x="6781800" y="4876800"/>
            <a:ext cx="1219200" cy="646331"/>
          </a:xfrm>
          <a:prstGeom prst="rect">
            <a:avLst/>
          </a:prstGeom>
          <a:noFill/>
        </p:spPr>
        <p:txBody>
          <a:bodyPr wrap="square" rtlCol="0">
            <a:spAutoFit/>
          </a:bodyPr>
          <a:lstStyle/>
          <a:p>
            <a:r>
              <a:rPr lang="en-US" dirty="0" smtClean="0"/>
              <a:t>PACIFIC OCEAN</a:t>
            </a:r>
            <a:endParaRPr lang="en-US" dirty="0"/>
          </a:p>
        </p:txBody>
      </p:sp>
      <p:sp>
        <p:nvSpPr>
          <p:cNvPr id="8" name="TextBox 7"/>
          <p:cNvSpPr txBox="1"/>
          <p:nvPr/>
        </p:nvSpPr>
        <p:spPr>
          <a:xfrm>
            <a:off x="4876800" y="4114800"/>
            <a:ext cx="990600" cy="923330"/>
          </a:xfrm>
          <a:prstGeom prst="rect">
            <a:avLst/>
          </a:prstGeom>
          <a:noFill/>
        </p:spPr>
        <p:txBody>
          <a:bodyPr wrap="square" rtlCol="0">
            <a:spAutoFit/>
          </a:bodyPr>
          <a:lstStyle/>
          <a:p>
            <a:r>
              <a:rPr lang="en-US" dirty="0" smtClean="0"/>
              <a:t>East China Sea</a:t>
            </a:r>
            <a:endParaRPr lang="en-US" dirty="0"/>
          </a:p>
        </p:txBody>
      </p:sp>
    </p:spTree>
    <p:extLst>
      <p:ext uri="{BB962C8B-B14F-4D97-AF65-F5344CB8AC3E}">
        <p14:creationId xmlns:p14="http://schemas.microsoft.com/office/powerpoint/2010/main" val="117853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WWCD</a:t>
            </a:r>
            <a:endParaRPr lang="en-US" dirty="0"/>
          </a:p>
        </p:txBody>
      </p:sp>
      <p:sp>
        <p:nvSpPr>
          <p:cNvPr id="3" name="Subtitle 2"/>
          <p:cNvSpPr>
            <a:spLocks noGrp="1"/>
          </p:cNvSpPr>
          <p:nvPr>
            <p:ph type="subTitle" idx="1"/>
          </p:nvPr>
        </p:nvSpPr>
        <p:spPr/>
        <p:txBody>
          <a:bodyPr/>
          <a:lstStyle/>
          <a:p>
            <a:r>
              <a:rPr lang="en-US" dirty="0" smtClean="0"/>
              <a:t>What Would Confucius Do?</a:t>
            </a:r>
            <a:endParaRPr lang="en-US" dirty="0"/>
          </a:p>
        </p:txBody>
      </p:sp>
    </p:spTree>
    <p:extLst>
      <p:ext uri="{BB962C8B-B14F-4D97-AF65-F5344CB8AC3E}">
        <p14:creationId xmlns:p14="http://schemas.microsoft.com/office/powerpoint/2010/main" val="14216961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867" y="3687632"/>
            <a:ext cx="4681362" cy="1028700"/>
          </a:xfrm>
        </p:spPr>
        <p:txBody>
          <a:bodyPr>
            <a:noAutofit/>
          </a:bodyPr>
          <a:lstStyle/>
          <a:p>
            <a:r>
              <a:rPr lang="en-US" sz="3600" dirty="0"/>
              <a:t>You will be shown scenarios on the board. Decide what you think Confucius would tell you to do.</a:t>
            </a:r>
            <a:endParaRPr lang="en-US" sz="3600" dirty="0"/>
          </a:p>
        </p:txBody>
      </p:sp>
      <p:pic>
        <p:nvPicPr>
          <p:cNvPr id="5" name="Picture Placeholder 4"/>
          <p:cNvPicPr>
            <a:picLocks noGrp="1" noChangeAspect="1"/>
          </p:cNvPicPr>
          <p:nvPr>
            <p:ph type="pic" idx="1"/>
          </p:nvPr>
        </p:nvPicPr>
        <p:blipFill>
          <a:blip r:embed="rId2"/>
          <a:srcRect l="17731" r="17731"/>
          <a:stretch>
            <a:fillRect/>
          </a:stretch>
        </p:blipFill>
        <p:spPr>
          <a:prstGeom prst="rect">
            <a:avLst/>
          </a:prstGeom>
        </p:spPr>
      </p:pic>
    </p:spTree>
    <p:extLst>
      <p:ext uri="{BB962C8B-B14F-4D97-AF65-F5344CB8AC3E}">
        <p14:creationId xmlns:p14="http://schemas.microsoft.com/office/powerpoint/2010/main" val="5234702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1</a:t>
            </a:r>
            <a:endParaRPr lang="en-US" dirty="0"/>
          </a:p>
        </p:txBody>
      </p:sp>
      <p:sp>
        <p:nvSpPr>
          <p:cNvPr id="4" name="Rectangle 1"/>
          <p:cNvSpPr>
            <a:spLocks noGrp="1" noChangeArrowheads="1"/>
          </p:cNvSpPr>
          <p:nvPr>
            <p:ph idx="1"/>
          </p:nvPr>
        </p:nvSpPr>
        <p:spPr bwMode="auto">
          <a:xfrm>
            <a:off x="871369" y="2853416"/>
            <a:ext cx="7592210" cy="2285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0" indent="0" defTabSz="685800" eaLnBrk="0" fontAlgn="base" hangingPunct="0">
              <a:spcBef>
                <a:spcPct val="0"/>
              </a:spcBef>
              <a:spcAft>
                <a:spcPct val="0"/>
              </a:spcAft>
              <a:buClrTx/>
              <a:buSzTx/>
              <a:buNone/>
            </a:pPr>
            <a:r>
              <a:rPr lang="en-US" altLang="en-US" sz="2400" dirty="0">
                <a:latin typeface="+mj-lt"/>
                <a:ea typeface="Calibri" panose="020F0502020204030204" pitchFamily="34" charset="0"/>
                <a:cs typeface="Times New Roman" panose="02020603050405020304" pitchFamily="18" charset="0"/>
              </a:rPr>
              <a:t>Kayla is to trying to decide how to vote.  One candidate is intelligent and well educated but from a poor family.  The other candidate is from a privileged background and a long line of politicians; the candidate has a good education but may not be as talented as the first candidate.  For whom would Confucius vote? Why?</a:t>
            </a:r>
            <a:endParaRPr lang="en-US" altLang="en-US" sz="3300" dirty="0">
              <a:latin typeface="+mj-lt"/>
            </a:endParaRPr>
          </a:p>
        </p:txBody>
      </p:sp>
    </p:spTree>
    <p:extLst>
      <p:ext uri="{BB962C8B-B14F-4D97-AF65-F5344CB8AC3E}">
        <p14:creationId xmlns:p14="http://schemas.microsoft.com/office/powerpoint/2010/main" val="24375457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2</a:t>
            </a:r>
            <a:endParaRPr lang="en-US" dirty="0"/>
          </a:p>
        </p:txBody>
      </p:sp>
      <p:sp>
        <p:nvSpPr>
          <p:cNvPr id="3" name="Content Placeholder 2"/>
          <p:cNvSpPr>
            <a:spLocks noGrp="1"/>
          </p:cNvSpPr>
          <p:nvPr>
            <p:ph idx="1"/>
          </p:nvPr>
        </p:nvSpPr>
        <p:spPr/>
        <p:txBody>
          <a:bodyPr/>
          <a:lstStyle/>
          <a:p>
            <a:pPr marL="0" indent="0">
              <a:buNone/>
            </a:pPr>
            <a:r>
              <a:rPr lang="en-US" sz="2400" dirty="0"/>
              <a:t>Darius is </a:t>
            </a:r>
            <a:r>
              <a:rPr lang="en-US" sz="2400" dirty="0"/>
              <a:t>a successful businessman with a wife and two kids.  His parents are getting old and need more care.  He considers asking them to move in with him and his family.  If Confucius were in the same situation </a:t>
            </a:r>
            <a:r>
              <a:rPr lang="en-US" sz="2400"/>
              <a:t>as </a:t>
            </a:r>
            <a:r>
              <a:rPr lang="en-US" sz="2400"/>
              <a:t>Darius, </a:t>
            </a:r>
            <a:r>
              <a:rPr lang="en-US" sz="2400" dirty="0"/>
              <a:t>what do you think he would do? Why?</a:t>
            </a:r>
          </a:p>
          <a:p>
            <a:endParaRPr lang="en-US" dirty="0"/>
          </a:p>
        </p:txBody>
      </p:sp>
    </p:spTree>
    <p:extLst>
      <p:ext uri="{BB962C8B-B14F-4D97-AF65-F5344CB8AC3E}">
        <p14:creationId xmlns:p14="http://schemas.microsoft.com/office/powerpoint/2010/main" val="32060380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3</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a:t>Amanda has a chance to make some money on an idea that her friend shared with her.  She could either tell everyone that it was her own idea and make a lot of money, or she could give credit to her friend but lose her chance to make a large profit.  What do you think Confucius would tell her to do?   Why?</a:t>
            </a:r>
          </a:p>
          <a:p>
            <a:endParaRPr lang="en-US" dirty="0"/>
          </a:p>
        </p:txBody>
      </p:sp>
    </p:spTree>
    <p:extLst>
      <p:ext uri="{BB962C8B-B14F-4D97-AF65-F5344CB8AC3E}">
        <p14:creationId xmlns:p14="http://schemas.microsoft.com/office/powerpoint/2010/main" val="4130639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4</a:t>
            </a:r>
            <a:endParaRPr lang="en-US" dirty="0"/>
          </a:p>
        </p:txBody>
      </p:sp>
      <p:sp>
        <p:nvSpPr>
          <p:cNvPr id="3" name="Content Placeholder 2"/>
          <p:cNvSpPr>
            <a:spLocks noGrp="1"/>
          </p:cNvSpPr>
          <p:nvPr>
            <p:ph idx="1"/>
          </p:nvPr>
        </p:nvSpPr>
        <p:spPr>
          <a:xfrm>
            <a:off x="971552" y="2773455"/>
            <a:ext cx="7200897" cy="2489202"/>
          </a:xfrm>
        </p:spPr>
        <p:txBody>
          <a:bodyPr>
            <a:noAutofit/>
          </a:bodyPr>
          <a:lstStyle/>
          <a:p>
            <a:pPr marL="0" indent="0">
              <a:buNone/>
            </a:pPr>
            <a:r>
              <a:rPr lang="en-US" sz="2100" dirty="0"/>
              <a:t>Mr. Williams, </a:t>
            </a:r>
            <a:r>
              <a:rPr lang="en-US" sz="2100" dirty="0"/>
              <a:t>a 27-year-old teacher at </a:t>
            </a:r>
            <a:r>
              <a:rPr lang="en-US" sz="2100" dirty="0"/>
              <a:t>DC High </a:t>
            </a:r>
            <a:r>
              <a:rPr lang="en-US" sz="2100" dirty="0"/>
              <a:t>School, recently received his master's degree. The head of his department</a:t>
            </a:r>
            <a:r>
              <a:rPr lang="en-US" sz="2100" dirty="0"/>
              <a:t>, Mr. Thompson, </a:t>
            </a:r>
            <a:r>
              <a:rPr lang="en-US" sz="2100" dirty="0"/>
              <a:t>who is </a:t>
            </a:r>
            <a:r>
              <a:rPr lang="en-US" sz="2100" dirty="0"/>
              <a:t>older </a:t>
            </a:r>
            <a:r>
              <a:rPr lang="en-US" sz="2100" dirty="0"/>
              <a:t>than Mr. </a:t>
            </a:r>
            <a:r>
              <a:rPr lang="en-US" sz="2100" dirty="0"/>
              <a:t>Williams, received his masters many years ago. </a:t>
            </a:r>
            <a:r>
              <a:rPr lang="en-US" sz="2100" dirty="0"/>
              <a:t>Mr. </a:t>
            </a:r>
            <a:r>
              <a:rPr lang="en-US" sz="2100" dirty="0"/>
              <a:t>Williams is </a:t>
            </a:r>
            <a:r>
              <a:rPr lang="en-US" sz="2100" dirty="0"/>
              <a:t>anxious to try some of the new teaching methods he learned in graduate school with his high school </a:t>
            </a:r>
            <a:r>
              <a:rPr lang="en-US" sz="2100" dirty="0"/>
              <a:t>students, but Mr. Thompson wants him to stick to the regular methods. What do you think Confucius would tell him to do? Why?</a:t>
            </a:r>
            <a:endParaRPr lang="en-US" sz="2100" dirty="0"/>
          </a:p>
        </p:txBody>
      </p:sp>
    </p:spTree>
    <p:extLst>
      <p:ext uri="{BB962C8B-B14F-4D97-AF65-F5344CB8AC3E}">
        <p14:creationId xmlns:p14="http://schemas.microsoft.com/office/powerpoint/2010/main" val="2712177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China’s First Emperor</a:t>
            </a:r>
            <a:endParaRPr lang="en-US" dirty="0"/>
          </a:p>
        </p:txBody>
      </p:sp>
      <p:sp>
        <p:nvSpPr>
          <p:cNvPr id="3" name="Content Placeholder 2"/>
          <p:cNvSpPr>
            <a:spLocks noGrp="1"/>
          </p:cNvSpPr>
          <p:nvPr>
            <p:ph sz="quarter" idx="1"/>
          </p:nvPr>
        </p:nvSpPr>
        <p:spPr/>
        <p:txBody>
          <a:bodyPr/>
          <a:lstStyle/>
          <a:p>
            <a:r>
              <a:rPr lang="en-US" dirty="0" smtClean="0"/>
              <a:t>China had a long history of conflict and constant fighting over land</a:t>
            </a:r>
          </a:p>
          <a:p>
            <a:r>
              <a:rPr lang="en-US" dirty="0" smtClean="0"/>
              <a:t>There were many groups that wanted to control China</a:t>
            </a:r>
          </a:p>
          <a:p>
            <a:r>
              <a:rPr lang="en-US" dirty="0" smtClean="0"/>
              <a:t>In 221 BC a new leader finally unified all of China</a:t>
            </a:r>
          </a:p>
          <a:p>
            <a:r>
              <a:rPr lang="en-US" dirty="0" smtClean="0"/>
              <a:t>His name was Qin </a:t>
            </a:r>
          </a:p>
          <a:p>
            <a:r>
              <a:rPr lang="en-US" dirty="0"/>
              <a:t>He came to power and took the throne at only 13 years of age</a:t>
            </a:r>
          </a:p>
          <a:p>
            <a:endParaRPr lang="en-US" dirty="0" smtClean="0"/>
          </a:p>
        </p:txBody>
      </p:sp>
      <p:pic>
        <p:nvPicPr>
          <p:cNvPr id="4" name="Content Placeholder 3" descr="EmperorTaizong-Tan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352800" y="4890863"/>
            <a:ext cx="2641600" cy="1981200"/>
          </a:xfrm>
          <a:prstGeom prst="rect">
            <a:avLst/>
          </a:prstGeom>
        </p:spPr>
      </p:pic>
    </p:spTree>
    <p:extLst>
      <p:ext uri="{BB962C8B-B14F-4D97-AF65-F5344CB8AC3E}">
        <p14:creationId xmlns:p14="http://schemas.microsoft.com/office/powerpoint/2010/main" val="30445960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Qin and the Great Wall</a:t>
            </a:r>
            <a:endParaRPr lang="en-US" dirty="0"/>
          </a:p>
        </p:txBody>
      </p:sp>
      <p:sp>
        <p:nvSpPr>
          <p:cNvPr id="3" name="Content Placeholder 2"/>
          <p:cNvSpPr>
            <a:spLocks noGrp="1"/>
          </p:cNvSpPr>
          <p:nvPr>
            <p:ph sz="quarter" idx="1"/>
          </p:nvPr>
        </p:nvSpPr>
        <p:spPr/>
        <p:txBody>
          <a:bodyPr/>
          <a:lstStyle/>
          <a:p>
            <a:r>
              <a:rPr lang="en-US" dirty="0" smtClean="0"/>
              <a:t>China shared a long border with the neighboring country of Mongolia</a:t>
            </a:r>
          </a:p>
          <a:p>
            <a:r>
              <a:rPr lang="en-US" dirty="0" smtClean="0"/>
              <a:t>The Mongolians were fierce warriors and a threat to China’s safety</a:t>
            </a:r>
          </a:p>
          <a:p>
            <a:r>
              <a:rPr lang="en-US" dirty="0" smtClean="0"/>
              <a:t>Qin built </a:t>
            </a:r>
            <a:r>
              <a:rPr lang="en-US" dirty="0"/>
              <a:t>the Great Wall to protect China from invaders to the </a:t>
            </a:r>
            <a:r>
              <a:rPr lang="en-US" dirty="0" smtClean="0"/>
              <a:t>North</a:t>
            </a:r>
            <a:endParaRPr lang="en-US" dirty="0"/>
          </a:p>
        </p:txBody>
      </p:sp>
      <p:pic>
        <p:nvPicPr>
          <p:cNvPr id="1026" name="Picture 2" descr="http://www.china-mike.com/wp-content/uploads/2011/01/great_wall-construction-workers2-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7680" y="3962400"/>
            <a:ext cx="3780356" cy="24129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824974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china-great-wall.jpg"/>
          <p:cNvPicPr/>
          <p:nvPr/>
        </p:nvPicPr>
        <p:blipFill>
          <a:blip r:embed="rId2"/>
          <a:stretch>
            <a:fillRect/>
          </a:stretch>
        </p:blipFill>
        <p:spPr>
          <a:xfrm>
            <a:off x="1066800" y="304800"/>
            <a:ext cx="7844790" cy="2827655"/>
          </a:xfrm>
          <a:prstGeom prst="rect">
            <a:avLst/>
          </a:prstGeom>
        </p:spPr>
      </p:pic>
      <p:pic>
        <p:nvPicPr>
          <p:cNvPr id="3" name="Picture 2" descr="GREAT_WALL.jpg"/>
          <p:cNvPicPr/>
          <p:nvPr/>
        </p:nvPicPr>
        <p:blipFill>
          <a:blip r:embed="rId3"/>
          <a:stretch>
            <a:fillRect/>
          </a:stretch>
        </p:blipFill>
        <p:spPr>
          <a:xfrm>
            <a:off x="304800" y="3505200"/>
            <a:ext cx="7720330" cy="2907665"/>
          </a:xfrm>
          <a:prstGeom prst="rect">
            <a:avLst/>
          </a:prstGeom>
        </p:spPr>
      </p:pic>
    </p:spTree>
    <p:extLst>
      <p:ext uri="{BB962C8B-B14F-4D97-AF65-F5344CB8AC3E}">
        <p14:creationId xmlns:p14="http://schemas.microsoft.com/office/powerpoint/2010/main" val="421501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Legends of the Great Wall</a:t>
            </a:r>
            <a:endParaRPr lang="en-US" dirty="0"/>
          </a:p>
        </p:txBody>
      </p:sp>
      <p:sp>
        <p:nvSpPr>
          <p:cNvPr id="3" name="Content Placeholder 2"/>
          <p:cNvSpPr>
            <a:spLocks noGrp="1"/>
          </p:cNvSpPr>
          <p:nvPr>
            <p:ph sz="quarter" idx="1"/>
          </p:nvPr>
        </p:nvSpPr>
        <p:spPr/>
        <p:txBody>
          <a:bodyPr>
            <a:normAutofit/>
          </a:bodyPr>
          <a:lstStyle/>
          <a:p>
            <a:r>
              <a:rPr lang="en-US" sz="3200" dirty="0" smtClean="0"/>
              <a:t>The wall took hundreds of years to complete</a:t>
            </a:r>
          </a:p>
          <a:p>
            <a:r>
              <a:rPr lang="en-US" sz="3200" dirty="0" smtClean="0"/>
              <a:t>It is said that thousands of people worked on the wall</a:t>
            </a:r>
          </a:p>
          <a:p>
            <a:r>
              <a:rPr lang="en-US" sz="3200" dirty="0" smtClean="0"/>
              <a:t>Thousands of these people also died while working on the wall and are now buried inside</a:t>
            </a:r>
            <a:endParaRPr lang="en-US" sz="3200" dirty="0"/>
          </a:p>
        </p:txBody>
      </p:sp>
    </p:spTree>
    <p:extLst>
      <p:ext uri="{BB962C8B-B14F-4D97-AF65-F5344CB8AC3E}">
        <p14:creationId xmlns:p14="http://schemas.microsoft.com/office/powerpoint/2010/main" val="2731752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Legends of the Great wall</a:t>
            </a:r>
            <a:endParaRPr lang="en-US" dirty="0"/>
          </a:p>
        </p:txBody>
      </p:sp>
      <p:sp>
        <p:nvSpPr>
          <p:cNvPr id="3" name="Content Placeholder 2"/>
          <p:cNvSpPr>
            <a:spLocks noGrp="1"/>
          </p:cNvSpPr>
          <p:nvPr>
            <p:ph sz="quarter" idx="1"/>
          </p:nvPr>
        </p:nvSpPr>
        <p:spPr/>
        <p:txBody>
          <a:bodyPr/>
          <a:lstStyle/>
          <a:p>
            <a:pPr lvl="0"/>
            <a:r>
              <a:rPr lang="en-US" sz="2800" dirty="0"/>
              <a:t>Many other Chinese dynasties (family of powerful leaders) added to the Great Wall of China, expanding its length beyond what Emperor Qin had </a:t>
            </a:r>
            <a:r>
              <a:rPr lang="en-US" sz="2800" dirty="0" smtClean="0"/>
              <a:t>built</a:t>
            </a:r>
            <a:endParaRPr lang="en-US" sz="2800" dirty="0"/>
          </a:p>
          <a:p>
            <a:pPr lvl="0"/>
            <a:r>
              <a:rPr lang="en-US" sz="2800" dirty="0"/>
              <a:t>The wall was meant to keep out invading armies, as well as small groups of nomads from the North who wished to attack and steal from small villages. </a:t>
            </a:r>
          </a:p>
          <a:p>
            <a:pPr lvl="0"/>
            <a:r>
              <a:rPr lang="en-US" sz="2800" dirty="0"/>
              <a:t>It was successful at scaring the nomads and protected many of China’s small villages.</a:t>
            </a:r>
          </a:p>
          <a:p>
            <a:endParaRPr lang="en-US" dirty="0"/>
          </a:p>
        </p:txBody>
      </p:sp>
    </p:spTree>
    <p:extLst>
      <p:ext uri="{BB962C8B-B14F-4D97-AF65-F5344CB8AC3E}">
        <p14:creationId xmlns:p14="http://schemas.microsoft.com/office/powerpoint/2010/main" val="660052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 Notes Part 2</a:t>
            </a:r>
            <a:endParaRPr lang="en-US" dirty="0"/>
          </a:p>
        </p:txBody>
      </p:sp>
      <p:pic>
        <p:nvPicPr>
          <p:cNvPr id="4" name="Content Placeholder 3" descr="http://fc.francisparker.org/~awalsh2014/asia/blackpowder.jpg"/>
          <p:cNvPicPr>
            <a:picLocks noGrp="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301752" y="1524000"/>
            <a:ext cx="3355848" cy="2286000"/>
          </a:xfrm>
          <a:prstGeom prst="rect">
            <a:avLst/>
          </a:prstGeom>
          <a:noFill/>
          <a:ln>
            <a:noFill/>
          </a:ln>
        </p:spPr>
      </p:pic>
      <p:pic>
        <p:nvPicPr>
          <p:cNvPr id="5" name="Picture 4" descr="http://ts4.mm.bing.net/images/thumbnail.aspx?q=1311233146987&amp;id=25381f1fae4de94f66047f44b859fbd9&amp;url=http%3a%2f%2fwww.chinancient.com%2fwp-content%2fuploads%2f2010%2f07%2ftea-0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473624"/>
            <a:ext cx="2966720" cy="2373099"/>
          </a:xfrm>
          <a:prstGeom prst="rect">
            <a:avLst/>
          </a:prstGeom>
          <a:noFill/>
          <a:ln>
            <a:noFill/>
          </a:ln>
        </p:spPr>
      </p:pic>
      <p:pic>
        <p:nvPicPr>
          <p:cNvPr id="6" name="Picture 5" descr="http://ts4.mm.bing.net/images/thumbnail.aspx?q=1306199856535&amp;id=abe94066f21dd0f7d6bcc530c186a62e&amp;url=http%3a%2f%2fetc.usf.edu%2fclipart%2f23600%2f23608%2fhorses_23608_lg.gif">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577945" y="3962400"/>
            <a:ext cx="2803462" cy="2456903"/>
          </a:xfrm>
          <a:prstGeom prst="rect">
            <a:avLst/>
          </a:prstGeom>
          <a:noFill/>
          <a:ln>
            <a:noFill/>
          </a:ln>
        </p:spPr>
      </p:pic>
      <p:pic>
        <p:nvPicPr>
          <p:cNvPr id="7" name="Picture 6" descr="http://ts1.mm.bing.net/images/thumbnail.aspx?q=1238087899020&amp;id=ba694479e903f2f618d85ad8b36fc515&amp;url=http%3a%2f%2fny-image0.etsy.com%2fil_fullxfull.125827824.jpg">
            <a:hlinkClick r:id="rId7"/>
          </p:cNvPr>
          <p:cNvPicPr/>
          <p:nvPr/>
        </p:nvPicPr>
        <p:blipFill>
          <a:blip r:embed="rId8">
            <a:extLst>
              <a:ext uri="{28A0092B-C50C-407E-A947-70E740481C1C}">
                <a14:useLocalDpi xmlns:a14="http://schemas.microsoft.com/office/drawing/2010/main" val="0"/>
              </a:ext>
            </a:extLst>
          </a:blip>
          <a:srcRect/>
          <a:stretch>
            <a:fillRect/>
          </a:stretch>
        </p:blipFill>
        <p:spPr bwMode="auto">
          <a:xfrm>
            <a:off x="5791200" y="4114800"/>
            <a:ext cx="2136140" cy="2136140"/>
          </a:xfrm>
          <a:prstGeom prst="rect">
            <a:avLst/>
          </a:prstGeom>
          <a:noFill/>
          <a:ln>
            <a:noFill/>
          </a:ln>
        </p:spPr>
      </p:pic>
    </p:spTree>
    <p:extLst>
      <p:ext uri="{BB962C8B-B14F-4D97-AF65-F5344CB8AC3E}">
        <p14:creationId xmlns:p14="http://schemas.microsoft.com/office/powerpoint/2010/main" val="2609479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Tang and Song Dynasties</a:t>
            </a:r>
            <a:endParaRPr lang="en-US" dirty="0"/>
          </a:p>
        </p:txBody>
      </p:sp>
      <p:sp>
        <p:nvSpPr>
          <p:cNvPr id="3" name="Content Placeholder 2"/>
          <p:cNvSpPr>
            <a:spLocks noGrp="1"/>
          </p:cNvSpPr>
          <p:nvPr>
            <p:ph sz="quarter" idx="1"/>
          </p:nvPr>
        </p:nvSpPr>
        <p:spPr>
          <a:xfrm>
            <a:off x="332232" y="1447800"/>
            <a:ext cx="8503920" cy="4953000"/>
          </a:xfrm>
        </p:spPr>
        <p:txBody>
          <a:bodyPr>
            <a:normAutofit/>
          </a:bodyPr>
          <a:lstStyle/>
          <a:p>
            <a:r>
              <a:rPr lang="en-US" dirty="0"/>
              <a:t>The Tang and Song Dynasties restored culture and prosperity in China</a:t>
            </a:r>
          </a:p>
          <a:p>
            <a:r>
              <a:rPr lang="en-US" dirty="0"/>
              <a:t>The Tang dynasty lasted for nearly three hundred years, between 618 A.D. and 907 A.D.</a:t>
            </a:r>
          </a:p>
          <a:p>
            <a:r>
              <a:rPr lang="en-US" dirty="0"/>
              <a:t>Tang rulers created a more stable economy by giving land to the peasants and breaking up large pieces of land to reduce the power of their owners. </a:t>
            </a:r>
          </a:p>
          <a:p>
            <a:endParaRPr lang="en-US" dirty="0"/>
          </a:p>
        </p:txBody>
      </p:sp>
      <p:pic>
        <p:nvPicPr>
          <p:cNvPr id="1026" name="Picture 2" descr="http://www.crystalinks.com/sungdynast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4191000"/>
            <a:ext cx="1901825" cy="2411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5129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3903</TotalTime>
  <Words>1020</Words>
  <Application>Microsoft Office PowerPoint</Application>
  <PresentationFormat>On-screen Show (4:3)</PresentationFormat>
  <Paragraphs>99</Paragraphs>
  <Slides>25</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Arial</vt:lpstr>
      <vt:lpstr>Book Antiqua</vt:lpstr>
      <vt:lpstr>Calibri</vt:lpstr>
      <vt:lpstr>Garamond</vt:lpstr>
      <vt:lpstr>Georgia</vt:lpstr>
      <vt:lpstr>Times New Roman</vt:lpstr>
      <vt:lpstr>Wingdings</vt:lpstr>
      <vt:lpstr>Wingdings 2</vt:lpstr>
      <vt:lpstr>Civic</vt:lpstr>
      <vt:lpstr>Organic</vt:lpstr>
      <vt:lpstr>China and Japan in the Middle Ages</vt:lpstr>
      <vt:lpstr>Geography of China and Japan</vt:lpstr>
      <vt:lpstr>China’s First Emperor</vt:lpstr>
      <vt:lpstr>Qin and the Great Wall</vt:lpstr>
      <vt:lpstr>PowerPoint Presentation</vt:lpstr>
      <vt:lpstr>Legends of the Great Wall</vt:lpstr>
      <vt:lpstr>Legends of the Great wall</vt:lpstr>
      <vt:lpstr>China Notes Part 2</vt:lpstr>
      <vt:lpstr>Tang and Song Dynasties</vt:lpstr>
      <vt:lpstr>Tang and Song Dynasties</vt:lpstr>
      <vt:lpstr>What are these? </vt:lpstr>
      <vt:lpstr> Accomplishments of Tang and Song Dynasties</vt:lpstr>
      <vt:lpstr>Silk Road</vt:lpstr>
      <vt:lpstr>Confucius A Chinese Philosopher</vt:lpstr>
      <vt:lpstr>Confucius the Wise</vt:lpstr>
      <vt:lpstr>Confucius the Wise</vt:lpstr>
      <vt:lpstr>5 Relationships</vt:lpstr>
      <vt:lpstr>Government Role</vt:lpstr>
      <vt:lpstr>Stop and Think</vt:lpstr>
      <vt:lpstr>WWCD</vt:lpstr>
      <vt:lpstr>You will be shown scenarios on the board. Decide what you think Confucius would tell you to do.</vt:lpstr>
      <vt:lpstr>Scenario 1</vt:lpstr>
      <vt:lpstr>Scenario 2</vt:lpstr>
      <vt:lpstr>Scenario 3</vt:lpstr>
      <vt:lpstr>Scenario 4</vt:lpstr>
    </vt:vector>
  </TitlesOfParts>
  <Company>TMAPCHS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Notes- China and Japan in the Middle Ages</dc:title>
  <dc:creator>Annie Wyss</dc:creator>
  <cp:lastModifiedBy>Naomi Gamoran</cp:lastModifiedBy>
  <cp:revision>43</cp:revision>
  <dcterms:created xsi:type="dcterms:W3CDTF">2011-10-12T18:57:12Z</dcterms:created>
  <dcterms:modified xsi:type="dcterms:W3CDTF">2015-12-14T14:15:46Z</dcterms:modified>
</cp:coreProperties>
</file>