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2" r:id="rId3"/>
    <p:sldId id="264" r:id="rId4"/>
    <p:sldId id="257" r:id="rId5"/>
    <p:sldId id="258" r:id="rId6"/>
    <p:sldId id="259" r:id="rId7"/>
    <p:sldId id="265" r:id="rId8"/>
    <p:sldId id="268"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A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1AFCE-5433-4546-9857-D40A60FCD2B7}" type="datetimeFigureOut">
              <a:rPr lang="en-US" smtClean="0"/>
              <a:t>1/20/2016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057CB-11F5-49CB-8BD4-1F9AFBC82D46}" type="slidenum">
              <a:rPr lang="en-US" smtClean="0"/>
              <a:t>‹#›</a:t>
            </a:fld>
            <a:endParaRPr lang="en-US"/>
          </a:p>
        </p:txBody>
      </p:sp>
    </p:spTree>
    <p:extLst>
      <p:ext uri="{BB962C8B-B14F-4D97-AF65-F5344CB8AC3E}">
        <p14:creationId xmlns:p14="http://schemas.microsoft.com/office/powerpoint/2010/main" val="288569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F1EE8E-1694-492B-924E-7A36A7DFD15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773018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9831ED-463C-4621-A0B7-3A7DA71E10FF}"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21672087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9831ED-463C-4621-A0B7-3A7DA71E10FF}"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3706138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09831ED-463C-4621-A0B7-3A7DA71E10FF}" type="datetimeFigureOut">
              <a:rPr lang="en-US" smtClean="0"/>
              <a:t>1/20/2016</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21425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9831ED-463C-4621-A0B7-3A7DA71E10FF}"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198341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09831ED-463C-4621-A0B7-3A7DA71E10FF}" type="datetimeFigureOut">
              <a:rPr lang="en-US" smtClean="0"/>
              <a:t>1/20/2016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B27406-2A0B-4357-8C01-22C29F81C7FA}" type="slidenum">
              <a:rPr lang="en-US" smtClean="0"/>
              <a:t>‹#›</a:t>
            </a:fld>
            <a:endParaRPr lang="en-US"/>
          </a:p>
        </p:txBody>
      </p:sp>
    </p:spTree>
    <p:extLst>
      <p:ext uri="{BB962C8B-B14F-4D97-AF65-F5344CB8AC3E}">
        <p14:creationId xmlns:p14="http://schemas.microsoft.com/office/powerpoint/2010/main" val="178133308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9831ED-463C-4621-A0B7-3A7DA71E10FF}"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39801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9831ED-463C-4621-A0B7-3A7DA71E10FF}"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328654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9831ED-463C-4621-A0B7-3A7DA71E10FF}"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181283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831ED-463C-4621-A0B7-3A7DA71E10FF}"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193649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831ED-463C-4621-A0B7-3A7DA71E10FF}"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146231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831ED-463C-4621-A0B7-3A7DA71E10FF}"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27406-2A0B-4357-8C01-22C29F81C7FA}" type="slidenum">
              <a:rPr lang="en-US" smtClean="0"/>
              <a:t>‹#›</a:t>
            </a:fld>
            <a:endParaRPr lang="en-US"/>
          </a:p>
        </p:txBody>
      </p:sp>
    </p:spTree>
    <p:extLst>
      <p:ext uri="{BB962C8B-B14F-4D97-AF65-F5344CB8AC3E}">
        <p14:creationId xmlns:p14="http://schemas.microsoft.com/office/powerpoint/2010/main" val="10359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09831ED-463C-4621-A0B7-3A7DA71E10FF}" type="datetimeFigureOut">
              <a:rPr lang="en-US" smtClean="0"/>
              <a:t>1/20/2016</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1B27406-2A0B-4357-8C01-22C29F81C7FA}" type="slidenum">
              <a:rPr lang="en-US" smtClean="0"/>
              <a:t>‹#›</a:t>
            </a:fld>
            <a:endParaRPr lang="en-US"/>
          </a:p>
        </p:txBody>
      </p:sp>
    </p:spTree>
    <p:extLst>
      <p:ext uri="{BB962C8B-B14F-4D97-AF65-F5344CB8AC3E}">
        <p14:creationId xmlns:p14="http://schemas.microsoft.com/office/powerpoint/2010/main" val="387304398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Rome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85501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and </a:t>
            </a:r>
            <a:r>
              <a:rPr lang="en-US" dirty="0" err="1" smtClean="0"/>
              <a:t>THink</a:t>
            </a:r>
            <a:endParaRPr lang="en-US" dirty="0"/>
          </a:p>
        </p:txBody>
      </p:sp>
      <p:sp>
        <p:nvSpPr>
          <p:cNvPr id="3" name="Content Placeholder 2"/>
          <p:cNvSpPr>
            <a:spLocks noGrp="1"/>
          </p:cNvSpPr>
          <p:nvPr>
            <p:ph idx="1"/>
          </p:nvPr>
        </p:nvSpPr>
        <p:spPr/>
        <p:txBody>
          <a:bodyPr>
            <a:normAutofit/>
          </a:bodyPr>
          <a:lstStyle/>
          <a:p>
            <a:r>
              <a:rPr lang="en-US" sz="2800" dirty="0"/>
              <a:t>What you do you think about the Romans? How do they compare/contrast with other civilizations we have discussed?</a:t>
            </a:r>
          </a:p>
        </p:txBody>
      </p:sp>
    </p:spTree>
    <p:extLst>
      <p:ext uri="{BB962C8B-B14F-4D97-AF65-F5344CB8AC3E}">
        <p14:creationId xmlns:p14="http://schemas.microsoft.com/office/powerpoint/2010/main" val="2248904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Rome</a:t>
            </a:r>
            <a:endParaRPr lang="en-US" dirty="0"/>
          </a:p>
        </p:txBody>
      </p:sp>
      <p:sp>
        <p:nvSpPr>
          <p:cNvPr id="3" name="Content Placeholder 2"/>
          <p:cNvSpPr>
            <a:spLocks noGrp="1"/>
          </p:cNvSpPr>
          <p:nvPr>
            <p:ph idx="1"/>
          </p:nvPr>
        </p:nvSpPr>
        <p:spPr>
          <a:xfrm>
            <a:off x="613371" y="1792936"/>
            <a:ext cx="6380505" cy="4206240"/>
          </a:xfrm>
        </p:spPr>
        <p:txBody>
          <a:bodyPr>
            <a:noAutofit/>
          </a:bodyPr>
          <a:lstStyle/>
          <a:p>
            <a:r>
              <a:rPr lang="en-US" sz="2800" dirty="0" smtClean="0"/>
              <a:t>Considered to be the start of Western Civilization</a:t>
            </a:r>
          </a:p>
          <a:p>
            <a:r>
              <a:rPr lang="en-US" sz="2800" dirty="0" smtClean="0"/>
              <a:t>Was one of the first and largest political empires to ever exist in our world</a:t>
            </a:r>
          </a:p>
          <a:p>
            <a:r>
              <a:rPr lang="en-US" sz="2800" dirty="0" smtClean="0"/>
              <a:t>Their laws and language (Latin) was passed on to other civilizations</a:t>
            </a:r>
          </a:p>
          <a:p>
            <a:r>
              <a:rPr lang="en-US" sz="2800" dirty="0" smtClean="0"/>
              <a:t>Was used as the main means of spreading Christianity throughout Europe</a:t>
            </a:r>
          </a:p>
          <a:p>
            <a:r>
              <a:rPr lang="en-US" sz="2800" dirty="0" smtClean="0"/>
              <a:t>Time Frame: 753 BC- Around 400 AD</a:t>
            </a:r>
            <a:endParaRPr lang="en-US" sz="2800" dirty="0"/>
          </a:p>
        </p:txBody>
      </p:sp>
      <p:pic>
        <p:nvPicPr>
          <p:cNvPr id="2050" name="Picture 2" descr="http://www.crystalinks.com/ColosseumNigh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6279" y="2796780"/>
            <a:ext cx="3172841" cy="21258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cdn.history.com/sites/2/2014/01/roman-forum-AB.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7770" y="284176"/>
            <a:ext cx="31813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castlenorth.net/Contact/Mullen/old_pages/art_images/Discobolu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4140" y="3613644"/>
            <a:ext cx="2014899" cy="312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674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ps.ablongman.com/wps/media/objects/262/268312/art/figures/KISH1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007" y="372364"/>
            <a:ext cx="8801100" cy="6485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372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Structure</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t>Patricians </a:t>
            </a:r>
            <a:r>
              <a:rPr lang="en-US" sz="2800" b="1" dirty="0" smtClean="0">
                <a:sym typeface="Wingdings" charset="2"/>
              </a:rPr>
              <a:t></a:t>
            </a:r>
            <a:r>
              <a:rPr lang="en-US" sz="2800" b="1" dirty="0" smtClean="0"/>
              <a:t> </a:t>
            </a:r>
            <a:r>
              <a:rPr lang="en-US" sz="2800" dirty="0" smtClean="0"/>
              <a:t>rich landowners who inherited their power and social status; held most of the power in Rome</a:t>
            </a:r>
          </a:p>
          <a:p>
            <a:pPr>
              <a:buFont typeface="Wingdings 2" pitchFamily="18" charset="2"/>
              <a:buNone/>
            </a:pPr>
            <a:endParaRPr lang="en-US" sz="2800" dirty="0" smtClean="0"/>
          </a:p>
          <a:p>
            <a:r>
              <a:rPr lang="en-US" sz="2800" b="1" dirty="0" smtClean="0"/>
              <a:t>Plebeians </a:t>
            </a:r>
            <a:r>
              <a:rPr lang="en-US" sz="2800" b="1" dirty="0" smtClean="0">
                <a:sym typeface="Wingdings" charset="2"/>
              </a:rPr>
              <a:t></a:t>
            </a:r>
            <a:r>
              <a:rPr lang="en-US" sz="2800" dirty="0" smtClean="0"/>
              <a:t>commoners, artisans, and merchants who made up the majority of the population; citizens who could vote, could not hold important government positions</a:t>
            </a:r>
          </a:p>
          <a:p>
            <a:pPr>
              <a:buFont typeface="Wingdings 2" pitchFamily="18" charset="2"/>
              <a:buNone/>
            </a:pPr>
            <a:endParaRPr lang="en-US" sz="2800" dirty="0" smtClean="0"/>
          </a:p>
          <a:p>
            <a:r>
              <a:rPr lang="en-US" sz="2800" b="1" dirty="0" smtClean="0"/>
              <a:t>Slaves </a:t>
            </a:r>
            <a:r>
              <a:rPr lang="en-US" sz="2800" b="1" dirty="0" smtClean="0">
                <a:sym typeface="Wingdings" charset="2"/>
              </a:rPr>
              <a:t></a:t>
            </a:r>
            <a:r>
              <a:rPr lang="en-US" sz="2800" b="1" dirty="0" smtClean="0"/>
              <a:t> </a:t>
            </a:r>
            <a:r>
              <a:rPr lang="en-US" sz="2800" dirty="0" smtClean="0"/>
              <a:t>captured peoples during the wars; made to work on the </a:t>
            </a:r>
            <a:r>
              <a:rPr lang="en-US" sz="2800" dirty="0" err="1" smtClean="0"/>
              <a:t>latifundia</a:t>
            </a:r>
            <a:r>
              <a:rPr lang="en-US" sz="2800" dirty="0" smtClean="0"/>
              <a:t>, huge estates; were one-third of the population</a:t>
            </a:r>
          </a:p>
          <a:p>
            <a:pPr marL="0" indent="0">
              <a:buNone/>
            </a:pPr>
            <a:endParaRPr lang="en-US" dirty="0"/>
          </a:p>
        </p:txBody>
      </p:sp>
    </p:spTree>
    <p:extLst>
      <p:ext uri="{BB962C8B-B14F-4D97-AF65-F5344CB8AC3E}">
        <p14:creationId xmlns:p14="http://schemas.microsoft.com/office/powerpoint/2010/main" val="4008406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dkimages.com/discover/previews/752/805629.JPG"/>
          <p:cNvPicPr>
            <a:picLocks noChangeAspect="1" noChangeArrowheads="1"/>
          </p:cNvPicPr>
          <p:nvPr/>
        </p:nvPicPr>
        <p:blipFill>
          <a:blip r:embed="rId3" cstate="print"/>
          <a:srcRect/>
          <a:stretch>
            <a:fillRect/>
          </a:stretch>
        </p:blipFill>
        <p:spPr bwMode="auto">
          <a:xfrm>
            <a:off x="2438400" y="457201"/>
            <a:ext cx="7315200" cy="3743325"/>
          </a:xfrm>
          <a:prstGeom prst="rect">
            <a:avLst/>
          </a:prstGeom>
          <a:noFill/>
          <a:ln w="9525">
            <a:noFill/>
            <a:miter lim="800000"/>
            <a:headEnd/>
            <a:tailEnd/>
          </a:ln>
        </p:spPr>
      </p:pic>
      <p:sp>
        <p:nvSpPr>
          <p:cNvPr id="5" name="TextBox 4"/>
          <p:cNvSpPr txBox="1">
            <a:spLocks noChangeArrowheads="1"/>
          </p:cNvSpPr>
          <p:nvPr/>
        </p:nvSpPr>
        <p:spPr bwMode="auto">
          <a:xfrm>
            <a:off x="2743200" y="4572001"/>
            <a:ext cx="6934200" cy="492125"/>
          </a:xfrm>
          <a:prstGeom prst="rect">
            <a:avLst/>
          </a:prstGeom>
          <a:noFill/>
          <a:ln w="9525">
            <a:noFill/>
            <a:miter lim="800000"/>
            <a:headEnd/>
            <a:tailEnd/>
          </a:ln>
        </p:spPr>
        <p:txBody>
          <a:bodyPr>
            <a:spAutoFit/>
          </a:bodyPr>
          <a:lstStyle/>
          <a:p>
            <a:r>
              <a:rPr lang="en-US" sz="2600">
                <a:latin typeface="Constantia" pitchFamily="18" charset="0"/>
              </a:rPr>
              <a:t>Patricians		Slaves	           	Plebeians       </a:t>
            </a:r>
          </a:p>
        </p:txBody>
      </p:sp>
    </p:spTree>
    <p:extLst>
      <p:ext uri="{BB962C8B-B14F-4D97-AF65-F5344CB8AC3E}">
        <p14:creationId xmlns:p14="http://schemas.microsoft.com/office/powerpoint/2010/main" val="225260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Life</a:t>
            </a:r>
            <a:endParaRPr lang="en-US" dirty="0"/>
          </a:p>
        </p:txBody>
      </p:sp>
      <p:sp>
        <p:nvSpPr>
          <p:cNvPr id="3" name="Content Placeholder 2"/>
          <p:cNvSpPr>
            <a:spLocks noGrp="1"/>
          </p:cNvSpPr>
          <p:nvPr>
            <p:ph idx="1"/>
          </p:nvPr>
        </p:nvSpPr>
        <p:spPr/>
        <p:txBody>
          <a:bodyPr>
            <a:noAutofit/>
          </a:bodyPr>
          <a:lstStyle/>
          <a:p>
            <a:pPr lvl="0"/>
            <a:r>
              <a:rPr lang="en-US" sz="2800" dirty="0" smtClean="0"/>
              <a:t>Rich </a:t>
            </a:r>
            <a:r>
              <a:rPr lang="en-US" sz="2800" dirty="0"/>
              <a:t>- had country estates (villas</a:t>
            </a:r>
            <a:r>
              <a:rPr lang="en-US" sz="2800" dirty="0" smtClean="0"/>
              <a:t>), enjoyed a high quality of life</a:t>
            </a:r>
            <a:endParaRPr lang="en-US" sz="2800" dirty="0"/>
          </a:p>
          <a:p>
            <a:pPr lvl="0"/>
            <a:r>
              <a:rPr lang="en-US" sz="2800" dirty="0" smtClean="0"/>
              <a:t>Poor- </a:t>
            </a:r>
            <a:r>
              <a:rPr lang="en-US" sz="2800" dirty="0"/>
              <a:t>lived in apartment houses, no running water, jobless, lots of fires in Rome, very </a:t>
            </a:r>
            <a:r>
              <a:rPr lang="en-US" sz="2800" dirty="0" smtClean="0"/>
              <a:t>dirty</a:t>
            </a:r>
          </a:p>
          <a:p>
            <a:r>
              <a:rPr lang="en-US" sz="2800" dirty="0"/>
              <a:t>Slaves- slaves almost no rights, </a:t>
            </a:r>
            <a:r>
              <a:rPr lang="en-US" sz="2800" dirty="0" smtClean="0"/>
              <a:t>worked in homes of rich and on farms or in the army</a:t>
            </a:r>
            <a:endParaRPr lang="en-US" sz="2800" dirty="0"/>
          </a:p>
          <a:p>
            <a:pPr lvl="0"/>
            <a:r>
              <a:rPr lang="en-US" sz="2800" dirty="0" smtClean="0"/>
              <a:t>All </a:t>
            </a:r>
            <a:r>
              <a:rPr lang="en-US" sz="2800" dirty="0"/>
              <a:t>enjoyed the games at </a:t>
            </a:r>
            <a:r>
              <a:rPr lang="en-US" sz="2800" i="1" dirty="0"/>
              <a:t>Colosseum</a:t>
            </a:r>
            <a:r>
              <a:rPr lang="en-US" sz="2800" dirty="0"/>
              <a:t> (</a:t>
            </a:r>
            <a:r>
              <a:rPr lang="en-US" sz="2800" dirty="0" smtClean="0"/>
              <a:t>circuses, </a:t>
            </a:r>
            <a:r>
              <a:rPr lang="en-US" sz="2800" dirty="0"/>
              <a:t>gladiators, animals)</a:t>
            </a:r>
          </a:p>
          <a:p>
            <a:pPr lvl="0"/>
            <a:r>
              <a:rPr lang="en-US" sz="2800" dirty="0"/>
              <a:t>Family life- strong family values, </a:t>
            </a:r>
            <a:r>
              <a:rPr lang="en-US" sz="2800" dirty="0" smtClean="0"/>
              <a:t>government </a:t>
            </a:r>
            <a:r>
              <a:rPr lang="en-US" sz="2800" dirty="0"/>
              <a:t>rewarded parents who had many children, father had absolute power, women's role depended on </a:t>
            </a:r>
            <a:r>
              <a:rPr lang="en-US" sz="2800" dirty="0" smtClean="0"/>
              <a:t>wealth </a:t>
            </a:r>
            <a:endParaRPr lang="en-US" sz="2800" dirty="0"/>
          </a:p>
        </p:txBody>
      </p:sp>
    </p:spTree>
    <p:extLst>
      <p:ext uri="{BB962C8B-B14F-4D97-AF65-F5344CB8AC3E}">
        <p14:creationId xmlns:p14="http://schemas.microsoft.com/office/powerpoint/2010/main" val="391996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media-cache-ak0.pinimg.com/736x/69/74/bb/6974bb288108e4ddb22f2a17bc4c97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669" y="314576"/>
            <a:ext cx="5531880" cy="366787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the-romans.co.uk/p7hg_img_6/fullsize/10.bake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754" y="3434764"/>
            <a:ext cx="7620000" cy="304800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0.gstatic.com/images?q=tbn:ANd9GcRryU77y3XhTuzHlVjvJT0wILGUDWTtvS2_TEtNrLRZVwmMG0e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7323" y="206291"/>
            <a:ext cx="3158538" cy="339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475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2" y="1390587"/>
            <a:ext cx="11604172" cy="5324535"/>
          </a:xfrm>
          <a:prstGeom prst="rect">
            <a:avLst/>
          </a:prstGeom>
        </p:spPr>
        <p:txBody>
          <a:bodyPr wrap="square">
            <a:spAutoFit/>
          </a:bodyPr>
          <a:lstStyle/>
          <a:p>
            <a:r>
              <a:rPr lang="en-US" sz="2800" b="1" u="sng" dirty="0"/>
              <a:t>Roman Republic- </a:t>
            </a:r>
            <a:r>
              <a:rPr lang="en-US" sz="2400" b="1" dirty="0"/>
              <a:t>a system of government in which people can vote on who will rule them. In Rome, there were several types of leaders.</a:t>
            </a:r>
            <a:br>
              <a:rPr lang="en-US" sz="2400" b="1" dirty="0"/>
            </a:br>
            <a:endParaRPr lang="en-US" sz="2400" b="1" dirty="0"/>
          </a:p>
          <a:p>
            <a:r>
              <a:rPr lang="en-US" sz="2400" b="1" dirty="0"/>
              <a:t>2 Consuls— </a:t>
            </a:r>
            <a:r>
              <a:rPr lang="en-US" sz="2400" dirty="0"/>
              <a:t>elected (chosen) by the people through a vote. The consuls oversaw other government officials, directed the army, and acted as judges. The two consuls had to agree in order to take action.</a:t>
            </a:r>
          </a:p>
          <a:p>
            <a:endParaRPr lang="en-US" sz="2400" b="1" dirty="0"/>
          </a:p>
          <a:p>
            <a:r>
              <a:rPr lang="en-US" sz="2400" b="1" dirty="0"/>
              <a:t>Senate—</a:t>
            </a:r>
            <a:r>
              <a:rPr lang="en-US" sz="2400" dirty="0"/>
              <a:t> Were all patricians, chosen by the consuls, were advisors to the consuls, approved laws passed by the Assembly, decided how money should be spent, had influence over the consuls and army</a:t>
            </a:r>
          </a:p>
          <a:p>
            <a:endParaRPr lang="en-US" sz="2400" b="1" dirty="0"/>
          </a:p>
          <a:p>
            <a:r>
              <a:rPr lang="en-US" sz="2400" b="1" dirty="0"/>
              <a:t>Assembly—</a:t>
            </a:r>
            <a:r>
              <a:rPr lang="en-US" sz="2400" dirty="0"/>
              <a:t> Largest branch of government made up of </a:t>
            </a:r>
            <a:r>
              <a:rPr lang="en-US" sz="2400" dirty="0" err="1"/>
              <a:t>Plebians</a:t>
            </a:r>
            <a:r>
              <a:rPr lang="en-US" sz="2400" dirty="0"/>
              <a:t> and Patricians. voted on laws suggested by government officials, could declare war or make peace treaties, elected the 2 Consuls</a:t>
            </a:r>
            <a:endParaRPr lang="en-US" sz="2400" b="1" dirty="0"/>
          </a:p>
        </p:txBody>
      </p:sp>
      <p:sp>
        <p:nvSpPr>
          <p:cNvPr id="3" name="Rectangle 2"/>
          <p:cNvSpPr/>
          <p:nvPr/>
        </p:nvSpPr>
        <p:spPr>
          <a:xfrm>
            <a:off x="94593" y="126123"/>
            <a:ext cx="12002814" cy="1135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9904" y="264085"/>
            <a:ext cx="6421821" cy="707886"/>
          </a:xfrm>
          <a:prstGeom prst="rect">
            <a:avLst/>
          </a:prstGeom>
          <a:noFill/>
        </p:spPr>
        <p:txBody>
          <a:bodyPr wrap="square" rtlCol="0">
            <a:spAutoFit/>
          </a:bodyPr>
          <a:lstStyle/>
          <a:p>
            <a:r>
              <a:rPr lang="en-US" sz="4000" dirty="0" smtClean="0">
                <a:solidFill>
                  <a:schemeClr val="bg2"/>
                </a:solidFill>
              </a:rPr>
              <a:t>GOVERNMENT</a:t>
            </a:r>
            <a:endParaRPr lang="en-US" sz="4000" dirty="0">
              <a:solidFill>
                <a:schemeClr val="bg2"/>
              </a:solidFill>
            </a:endParaRPr>
          </a:p>
        </p:txBody>
      </p:sp>
    </p:spTree>
    <p:extLst>
      <p:ext uri="{BB962C8B-B14F-4D97-AF65-F5344CB8AC3E}">
        <p14:creationId xmlns:p14="http://schemas.microsoft.com/office/powerpoint/2010/main" val="326722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108046" y="1939490"/>
            <a:ext cx="7026680" cy="4206240"/>
          </a:xfrm>
        </p:spPr>
        <p:txBody>
          <a:bodyPr>
            <a:normAutofit/>
          </a:bodyPr>
          <a:lstStyle/>
          <a:p>
            <a:pPr lvl="0"/>
            <a:r>
              <a:rPr lang="en-US" sz="2800" dirty="0"/>
              <a:t>Architecture and Technology- </a:t>
            </a:r>
            <a:r>
              <a:rPr lang="en-US" sz="2800" dirty="0" smtClean="0"/>
              <a:t>used </a:t>
            </a:r>
            <a:r>
              <a:rPr lang="en-US" sz="2800" dirty="0"/>
              <a:t>arches </a:t>
            </a:r>
            <a:r>
              <a:rPr lang="en-US" sz="2800" dirty="0" smtClean="0"/>
              <a:t>and columns, invented concrete</a:t>
            </a:r>
            <a:endParaRPr lang="en-US" sz="2800" dirty="0"/>
          </a:p>
          <a:p>
            <a:pPr lvl="0"/>
            <a:r>
              <a:rPr lang="en-US" sz="2800" dirty="0" smtClean="0"/>
              <a:t>Built </a:t>
            </a:r>
            <a:r>
              <a:rPr lang="en-US" sz="2800" i="1" dirty="0"/>
              <a:t>Colosseum</a:t>
            </a:r>
            <a:r>
              <a:rPr lang="en-US" sz="2800" dirty="0"/>
              <a:t> (50,000 people, used for fighting, and ship battles), </a:t>
            </a:r>
            <a:r>
              <a:rPr lang="en-US" sz="2800" i="1" dirty="0"/>
              <a:t>Circus Maximus</a:t>
            </a:r>
            <a:r>
              <a:rPr lang="en-US" sz="2800" dirty="0"/>
              <a:t> for chariot racing, </a:t>
            </a:r>
            <a:r>
              <a:rPr lang="en-US" sz="2800" i="1" dirty="0" smtClean="0"/>
              <a:t>aqueducts</a:t>
            </a:r>
            <a:endParaRPr lang="en-US" sz="2800" dirty="0"/>
          </a:p>
          <a:p>
            <a:pPr lvl="0"/>
            <a:r>
              <a:rPr lang="en-US" sz="2800" dirty="0"/>
              <a:t>Roman roads- "All roads lead to Rome"</a:t>
            </a:r>
          </a:p>
          <a:p>
            <a:pPr lvl="0"/>
            <a:r>
              <a:rPr lang="en-US" sz="2800" dirty="0"/>
              <a:t>Roman Law- an early form of the Bill of Rights (Justinian Code), have to face your accusers, "Beyond a shadow of doubt"</a:t>
            </a:r>
          </a:p>
          <a:p>
            <a:pPr marL="0" indent="0">
              <a:buNone/>
            </a:pPr>
            <a:endParaRPr lang="en-US" dirty="0"/>
          </a:p>
        </p:txBody>
      </p:sp>
      <p:pic>
        <p:nvPicPr>
          <p:cNvPr id="4098" name="Picture 2" descr="http://www.pitt.edu/~tokerism/0040/images0/0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4335" y="313730"/>
            <a:ext cx="3170481" cy="201696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mrburgess8.files.wordpress.com/2015/07/roman-aqu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2894" y="1840831"/>
            <a:ext cx="3336028" cy="220177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270c81.medialib.glogster.com/media/0b/0b66448bcb9066f50b20869c7ac16d88c78bf25196e283066de89b4e0127c266/roman-theater-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3000" y="3763935"/>
            <a:ext cx="2841620" cy="238179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s://upload.wikimedia.org/wikipedia/commons/c/c5/Timgad_ru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79304" y="4352132"/>
            <a:ext cx="2988230" cy="2241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267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504</TotalTime>
  <Words>346</Words>
  <Application>Microsoft Office PowerPoint</Application>
  <PresentationFormat>Widescreen</PresentationFormat>
  <Paragraphs>35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Constantia</vt:lpstr>
      <vt:lpstr>Corbel</vt:lpstr>
      <vt:lpstr>Wingdings</vt:lpstr>
      <vt:lpstr>Wingdings 2</vt:lpstr>
      <vt:lpstr>Banded</vt:lpstr>
      <vt:lpstr>Ancient Rome Notes</vt:lpstr>
      <vt:lpstr>The Importance of Rome</vt:lpstr>
      <vt:lpstr>PowerPoint Presentation</vt:lpstr>
      <vt:lpstr>Social Structure</vt:lpstr>
      <vt:lpstr>PowerPoint Presentation</vt:lpstr>
      <vt:lpstr>Daily Life</vt:lpstr>
      <vt:lpstr>PowerPoint Presentation</vt:lpstr>
      <vt:lpstr>PowerPoint Presentation</vt:lpstr>
      <vt:lpstr>Achievements</vt:lpstr>
      <vt:lpstr>Stop and THink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Notes</dc:title>
  <dc:creator>Annie Luttrell</dc:creator>
  <cp:lastModifiedBy>Naomi Gamoran</cp:lastModifiedBy>
  <cp:revision>13</cp:revision>
  <dcterms:created xsi:type="dcterms:W3CDTF">2016-01-14T14:19:00Z</dcterms:created>
  <dcterms:modified xsi:type="dcterms:W3CDTF">2016-01-20T16:44:22Z</dcterms:modified>
</cp:coreProperties>
</file>