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sldIdLst>
    <p:sldId id="256" r:id="rId2"/>
    <p:sldId id="301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7" r:id="rId11"/>
    <p:sldId id="279" r:id="rId12"/>
    <p:sldId id="270" r:id="rId13"/>
    <p:sldId id="272" r:id="rId14"/>
    <p:sldId id="271" r:id="rId15"/>
    <p:sldId id="277" r:id="rId16"/>
    <p:sldId id="275" r:id="rId17"/>
    <p:sldId id="278" r:id="rId18"/>
    <p:sldId id="291" r:id="rId19"/>
    <p:sldId id="292" r:id="rId20"/>
    <p:sldId id="280" r:id="rId21"/>
    <p:sldId id="274" r:id="rId22"/>
    <p:sldId id="273" r:id="rId23"/>
    <p:sldId id="293" r:id="rId24"/>
    <p:sldId id="294" r:id="rId25"/>
    <p:sldId id="281" r:id="rId26"/>
    <p:sldId id="295" r:id="rId27"/>
    <p:sldId id="282" r:id="rId28"/>
    <p:sldId id="283" r:id="rId29"/>
    <p:sldId id="296" r:id="rId30"/>
    <p:sldId id="284" r:id="rId31"/>
    <p:sldId id="285" r:id="rId32"/>
    <p:sldId id="288" r:id="rId33"/>
    <p:sldId id="289" r:id="rId34"/>
    <p:sldId id="297" r:id="rId35"/>
    <p:sldId id="286" r:id="rId36"/>
    <p:sldId id="298" r:id="rId37"/>
    <p:sldId id="287" r:id="rId38"/>
    <p:sldId id="299" r:id="rId39"/>
    <p:sldId id="290" r:id="rId4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7" d="100"/>
          <a:sy n="87" d="100"/>
        </p:scale>
        <p:origin x="1092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541E4144-7D5B-584D-A3CB-D4C17589F9DA}" type="datetimeFigureOut">
              <a:rPr lang="en-US" smtClean="0"/>
              <a:pPr/>
              <a:t>10/2/2015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2F19FC4-EB74-404B-BF50-EA985962E4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E4144-7D5B-584D-A3CB-D4C17589F9DA}" type="datetimeFigureOut">
              <a:rPr lang="en-US" smtClean="0"/>
              <a:pPr/>
              <a:t>10/2/2015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19FC4-EB74-404B-BF50-EA985962E4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541E4144-7D5B-584D-A3CB-D4C17589F9DA}" type="datetimeFigureOut">
              <a:rPr lang="en-US" smtClean="0"/>
              <a:pPr/>
              <a:t>10/2/2015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42F19FC4-EB74-404B-BF50-EA985962E4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E4144-7D5B-584D-A3CB-D4C17589F9DA}" type="datetimeFigureOut">
              <a:rPr lang="en-US" smtClean="0"/>
              <a:pPr/>
              <a:t>10/2/2015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2F19FC4-EB74-404B-BF50-EA985962E4D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E4144-7D5B-584D-A3CB-D4C17589F9DA}" type="datetimeFigureOut">
              <a:rPr lang="en-US" smtClean="0"/>
              <a:pPr/>
              <a:t>10/2/2015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42F19FC4-EB74-404B-BF50-EA985962E4D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41E4144-7D5B-584D-A3CB-D4C17589F9DA}" type="datetimeFigureOut">
              <a:rPr lang="en-US" smtClean="0"/>
              <a:pPr/>
              <a:t>10/2/2015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42F19FC4-EB74-404B-BF50-EA985962E4D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41E4144-7D5B-584D-A3CB-D4C17589F9DA}" type="datetimeFigureOut">
              <a:rPr lang="en-US" smtClean="0"/>
              <a:pPr/>
              <a:t>10/2/2015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42F19FC4-EB74-404B-BF50-EA985962E4D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E4144-7D5B-584D-A3CB-D4C17589F9DA}" type="datetimeFigureOut">
              <a:rPr lang="en-US" smtClean="0"/>
              <a:pPr/>
              <a:t>10/2/2015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2F19FC4-EB74-404B-BF50-EA985962E4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E4144-7D5B-584D-A3CB-D4C17589F9DA}" type="datetimeFigureOut">
              <a:rPr lang="en-US" smtClean="0"/>
              <a:pPr/>
              <a:t>10/2/2015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2F19FC4-EB74-404B-BF50-EA985962E4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E4144-7D5B-584D-A3CB-D4C17589F9DA}" type="datetimeFigureOut">
              <a:rPr lang="en-US" smtClean="0"/>
              <a:pPr/>
              <a:t>10/2/2015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2F19FC4-EB74-404B-BF50-EA985962E4D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541E4144-7D5B-584D-A3CB-D4C17589F9DA}" type="datetimeFigureOut">
              <a:rPr lang="en-US" smtClean="0"/>
              <a:pPr/>
              <a:t>10/2/2015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42F19FC4-EB74-404B-BF50-EA985962E4D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41E4144-7D5B-584D-A3CB-D4C17589F9DA}" type="datetimeFigureOut">
              <a:rPr lang="en-US" smtClean="0"/>
              <a:pPr/>
              <a:t>10/2/2015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42F19FC4-EB74-404B-BF50-EA985962E4D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Geography of Africa</a:t>
            </a:r>
            <a:endParaRPr lang="en-US" sz="4400" dirty="0"/>
          </a:p>
        </p:txBody>
      </p:sp>
      <p:pic>
        <p:nvPicPr>
          <p:cNvPr id="4" name="Picture 3" descr="earthatnight_afric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1582" y="717798"/>
            <a:ext cx="5056076" cy="37920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8513" y="389467"/>
            <a:ext cx="6510019" cy="59181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Stop and Think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/>
            <a:r>
              <a:rPr lang="en-US" sz="3200" dirty="0"/>
              <a:t>We just learned that Africa is a land of abundant resources, why do you think so many people have the perception that Africa is poor if it has so many valuable resources?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2" descr="http://ts3.mm.bing.net/images/thumbnail.aspx?q=1251872344934&amp;id=a28e7c6391c266cf001e07b25ee61006&amp;url=http%3a%2f%2fwww.openclipart.org%2fimage%2f800px%2fsvg_to_png%2fLeomarc_stop_sig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669" y="1780990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9916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Geography of Africa in the Middle Ages- Spread of Islam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809478"/>
          </a:xfrm>
        </p:spPr>
        <p:txBody>
          <a:bodyPr>
            <a:noAutofit/>
          </a:bodyPr>
          <a:lstStyle/>
          <a:p>
            <a:r>
              <a:rPr lang="en-US" sz="2600" dirty="0" smtClean="0"/>
              <a:t>During the Middle Ages, Arab armies spread Islam into North Africa</a:t>
            </a:r>
          </a:p>
          <a:p>
            <a:r>
              <a:rPr lang="en-US" sz="2600" dirty="0" smtClean="0"/>
              <a:t>Islam replaced Christianity as the dominate religion of North Africa</a:t>
            </a:r>
          </a:p>
          <a:p>
            <a:r>
              <a:rPr lang="en-US" sz="2600" dirty="0" smtClean="0"/>
              <a:t>North Africa benefited from the Muslim civilization and culture</a:t>
            </a:r>
          </a:p>
          <a:p>
            <a:pPr lvl="1"/>
            <a:r>
              <a:rPr lang="en-US" dirty="0" smtClean="0"/>
              <a:t>Mosques</a:t>
            </a:r>
          </a:p>
          <a:p>
            <a:pPr lvl="1"/>
            <a:r>
              <a:rPr lang="en-US" dirty="0" smtClean="0"/>
              <a:t>Libraries</a:t>
            </a:r>
          </a:p>
          <a:p>
            <a:pPr lvl="1"/>
            <a:r>
              <a:rPr lang="en-US" dirty="0" smtClean="0"/>
              <a:t>Trade Network</a:t>
            </a:r>
          </a:p>
          <a:p>
            <a:r>
              <a:rPr lang="en-US" sz="2600" dirty="0" smtClean="0"/>
              <a:t>Muslim traders from North Africa spread Islam into West Africa</a:t>
            </a:r>
            <a:endParaRPr lang="en-US" sz="2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00" y="395552"/>
            <a:ext cx="8314267" cy="60052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Gold and Salt Trade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There were two main products that dominated Saharan Trade- GOLD and SALT</a:t>
            </a:r>
          </a:p>
          <a:p>
            <a:r>
              <a:rPr lang="en-US" dirty="0" smtClean="0"/>
              <a:t>Salt was needed to prevent dehydration . Some areas had a lot of salt. Many people even built their homes with salt</a:t>
            </a:r>
          </a:p>
          <a:p>
            <a:r>
              <a:rPr lang="en-US" dirty="0" smtClean="0"/>
              <a:t>Yet, in other areas, there was not enough salt- which made it a valuable item for trade</a:t>
            </a:r>
          </a:p>
        </p:txBody>
      </p:sp>
      <p:pic>
        <p:nvPicPr>
          <p:cNvPr id="10242" name="Picture 2" descr="http://ts2.mm.bing.net/images/thumbnail.aspx?q=1296135361457&amp;id=7b75302ea90197b2024cb2e3cc70de26&amp;url=http%3a%2f%2f4.bp.blogspot.com%2f_kkVxA22_okw%2fSvwnFj-DwrI%2fAAAAAAAAADI%2fYY0ONfzocV8%2fs320%2fneed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500" y="5010904"/>
            <a:ext cx="3564169" cy="1604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://ts2.mm.bing.net/images/thumbnail.aspx?q=1345347259997&amp;id=5b4a0482b5a29b153071e3a70f761ecf&amp;url=http%3a%2f%2fwww.salttradeindia.com%2fUploadImage%2fArticalImage%2f3cd3c12e-a9cb-4629-836d-ef011af21dff_Mai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2290" y="4578997"/>
            <a:ext cx="1885950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Gold and Salt Trade-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Gold was another important commodity, or product, which was abundant in West Africa</a:t>
            </a:r>
          </a:p>
          <a:p>
            <a:r>
              <a:rPr lang="en-US" dirty="0"/>
              <a:t>Men dug up the soil, while women washed the soil to extract the gold. The gold dust was then stuffed into feather quills to safely transport it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098" name="Picture 2" descr="http://ts1.mm.bing.net/images/thumbnail.aspx?q=1293531223584&amp;id=e1994891f3e08ae3a909f35388a7203f&amp;url=http%3a%2f%2fspace.newscientist.com%2fdata%2fimages%2fns%2fcms%2fdn11359%2fdn11359-1_6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240" y="2210540"/>
            <a:ext cx="4101853" cy="3076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5286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 of the Gold and Salt Trade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7933" y="1417638"/>
            <a:ext cx="6019800" cy="49154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Stop and Think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74704" y="1808825"/>
            <a:ext cx="7119890" cy="3171548"/>
          </a:xfrm>
        </p:spPr>
        <p:txBody>
          <a:bodyPr>
            <a:noAutofit/>
          </a:bodyPr>
          <a:lstStyle/>
          <a:p>
            <a:r>
              <a:rPr lang="en-US" sz="3600" dirty="0" smtClean="0"/>
              <a:t>Which is more valuable in our modern world? Gold or Salt?</a:t>
            </a:r>
          </a:p>
          <a:p>
            <a:r>
              <a:rPr lang="en-US" sz="3600" dirty="0" smtClean="0"/>
              <a:t>How would our world be different if gold was as valuable as salt and they could be traded equally?</a:t>
            </a:r>
            <a:endParaRPr lang="en-US" sz="3600" dirty="0"/>
          </a:p>
        </p:txBody>
      </p:sp>
      <p:pic>
        <p:nvPicPr>
          <p:cNvPr id="5" name="Picture 2" descr="http://ts3.mm.bing.net/images/thumbnail.aspx?q=1251872344934&amp;id=a28e7c6391c266cf001e07b25ee61006&amp;url=http%3a%2f%2fwww.openclipart.org%2fimage%2f800px%2fsvg_to_png%2fLeomarc_stop_sig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758" y="228600"/>
            <a:ext cx="1306868" cy="1306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5522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9493" y="239698"/>
            <a:ext cx="5871016" cy="6303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528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fricaOutline.gif"/>
          <p:cNvPicPr/>
          <p:nvPr/>
        </p:nvPicPr>
        <p:blipFill>
          <a:blip r:embed="rId2"/>
          <a:stretch>
            <a:fillRect/>
          </a:stretch>
        </p:blipFill>
        <p:spPr>
          <a:xfrm>
            <a:off x="2254929" y="168674"/>
            <a:ext cx="5175682" cy="618773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95961" y="923278"/>
            <a:ext cx="1926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SAHARA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195959" y="1977955"/>
            <a:ext cx="16468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Niger River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634144" y="1020932"/>
            <a:ext cx="15180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Nile River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105922" y="3160450"/>
            <a:ext cx="14736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Congo River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634144" y="4385569"/>
            <a:ext cx="19353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Zambezi River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563122" y="5024761"/>
            <a:ext cx="13582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KALAHARI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072326" y="3316717"/>
            <a:ext cx="18110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Lake Victoria</a:t>
            </a:r>
            <a:endParaRPr lang="en-US" dirty="0"/>
          </a:p>
        </p:txBody>
      </p:sp>
      <p:sp>
        <p:nvSpPr>
          <p:cNvPr id="10" name="Isosceles Triangle 9"/>
          <p:cNvSpPr/>
          <p:nvPr/>
        </p:nvSpPr>
        <p:spPr>
          <a:xfrm>
            <a:off x="5921406" y="3686049"/>
            <a:ext cx="150920" cy="326658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52225" y="3686049"/>
            <a:ext cx="12783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Mt. Kilimanjaro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303145" y="2514119"/>
            <a:ext cx="13494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Great Rift Valley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654423" y="3686049"/>
            <a:ext cx="11363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Atlantic Ocean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912528" y="5592932"/>
            <a:ext cx="13494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Indian Ocean</a:t>
            </a:r>
            <a:endParaRPr lang="en-US" dirty="0"/>
          </a:p>
        </p:txBody>
      </p:sp>
      <p:cxnSp>
        <p:nvCxnSpPr>
          <p:cNvPr id="16" name="Straight Arrow Connector 15"/>
          <p:cNvCxnSpPr/>
          <p:nvPr/>
        </p:nvCxnSpPr>
        <p:spPr>
          <a:xfrm flipH="1" flipV="1">
            <a:off x="5717220" y="3417903"/>
            <a:ext cx="435005" cy="8348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 flipV="1">
            <a:off x="5882936" y="2682536"/>
            <a:ext cx="435005" cy="8348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7847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Picture 2" descr="http://infobeautiful2.s3.amazonaws.com/true_size_of_afric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663" y="0"/>
            <a:ext cx="65532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26635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1247" y="4038600"/>
            <a:ext cx="7187953" cy="1828800"/>
          </a:xfrm>
        </p:spPr>
        <p:txBody>
          <a:bodyPr/>
          <a:lstStyle/>
          <a:p>
            <a:r>
              <a:rPr lang="en-US" dirty="0" smtClean="0"/>
              <a:t>Africa in the Middle Ages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West African Empires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233" y="576307"/>
            <a:ext cx="8075500" cy="4155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719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nps.gov/ethnography/aah/aaheritage/images/AfricaComposit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648" y="1643748"/>
            <a:ext cx="4154749" cy="4928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211193" y="1661502"/>
            <a:ext cx="344453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q"/>
            </a:pPr>
            <a:r>
              <a:rPr lang="en-US" sz="3200" dirty="0" smtClean="0"/>
              <a:t>3 kingdoms dominated the Gold and Salt trade during the Middle Ages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en-US" sz="3200" dirty="0" smtClean="0"/>
              <a:t>These kingdoms were:</a:t>
            </a:r>
          </a:p>
          <a:p>
            <a:pPr marL="914400" lvl="1" indent="-457200">
              <a:buFont typeface="Wingdings" pitchFamily="2" charset="2"/>
              <a:buChar char="q"/>
            </a:pPr>
            <a:r>
              <a:rPr lang="en-US" sz="3200" dirty="0" smtClean="0"/>
              <a:t>Ghana</a:t>
            </a:r>
          </a:p>
          <a:p>
            <a:pPr marL="914400" lvl="1" indent="-457200">
              <a:buFont typeface="Wingdings" pitchFamily="2" charset="2"/>
              <a:buChar char="q"/>
            </a:pPr>
            <a:r>
              <a:rPr lang="en-US" sz="3200" dirty="0" smtClean="0"/>
              <a:t>Mali</a:t>
            </a:r>
          </a:p>
          <a:p>
            <a:pPr marL="914400" lvl="1" indent="-457200">
              <a:buFont typeface="Wingdings" pitchFamily="2" charset="2"/>
              <a:buChar char="q"/>
            </a:pPr>
            <a:r>
              <a:rPr lang="en-US" sz="3200" dirty="0" smtClean="0"/>
              <a:t>Songhai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Kingdoms of West Africa</a:t>
            </a:r>
            <a:br>
              <a:rPr lang="en-US" dirty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0099" y="4962423"/>
            <a:ext cx="2737343" cy="1721721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Gold Wealth of Ghana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This kingdom is locate in what is Southern Mauritania and Western Mali today</a:t>
            </a:r>
          </a:p>
          <a:p>
            <a:r>
              <a:rPr lang="en-US" sz="3200" dirty="0" smtClean="0"/>
              <a:t>Ghana is first mentioned in texts in 830 CE but is believed to have begun much earlier</a:t>
            </a:r>
          </a:p>
          <a:p>
            <a:r>
              <a:rPr lang="en-US" sz="3200" dirty="0"/>
              <a:t>T</a:t>
            </a:r>
            <a:r>
              <a:rPr lang="en-US" sz="3200" dirty="0" smtClean="0"/>
              <a:t>he </a:t>
            </a:r>
            <a:r>
              <a:rPr lang="en-US" sz="3200" dirty="0"/>
              <a:t>rulers of the Soninke people </a:t>
            </a:r>
            <a:r>
              <a:rPr lang="en-US" sz="3200" dirty="0" smtClean="0"/>
              <a:t>united </a:t>
            </a:r>
            <a:r>
              <a:rPr lang="en-US" sz="3200" dirty="0"/>
              <a:t>many farming villages to create the kingdom of Ghana. </a:t>
            </a:r>
          </a:p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Gold Wealth of Ghana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Around the 800s, the introduction of the camel as a form of transport changed the kingdom</a:t>
            </a:r>
          </a:p>
          <a:p>
            <a:r>
              <a:rPr lang="en-US" dirty="0" smtClean="0"/>
              <a:t>Now goods could be traded </a:t>
            </a:r>
          </a:p>
          <a:p>
            <a:r>
              <a:rPr lang="en-US" dirty="0" smtClean="0"/>
              <a:t>The extensive gold, salt, and ivory of West Africa was sent North to be traded for manufactured goods</a:t>
            </a:r>
            <a:endParaRPr lang="en-US" dirty="0"/>
          </a:p>
        </p:txBody>
      </p:sp>
      <p:pic>
        <p:nvPicPr>
          <p:cNvPr id="1026" name="Picture 2" descr="https://mrgrayhistory.wikispaces.com/file/view/Africa_-_Ghana_Map.jpg/244073931/924x625/Africa_-_Ghana_Ma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5199" y="4241800"/>
            <a:ext cx="5191125" cy="223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5211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Gold Wealth of Ghana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Ghana grew extremely wealthy because of its trade</a:t>
            </a:r>
          </a:p>
          <a:p>
            <a:r>
              <a:rPr lang="en-US" dirty="0" smtClean="0"/>
              <a:t>Its economy was based mostly on merchants</a:t>
            </a:r>
          </a:p>
          <a:p>
            <a:r>
              <a:rPr lang="en-US" dirty="0" smtClean="0"/>
              <a:t>Ghana developed a system to tax the goods that came through the kingdom</a:t>
            </a:r>
            <a:endParaRPr lang="en-US" dirty="0"/>
          </a:p>
        </p:txBody>
      </p:sp>
      <p:pic>
        <p:nvPicPr>
          <p:cNvPr id="2050" name="Picture 2" descr="https://d39ya49a1fwv14.cloudfront.net/wp-content/uploads/2013/12/Kingdom-of-Ghan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0936" y="4037939"/>
            <a:ext cx="4156075" cy="2943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7587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Gold Wealth of Ghana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4924552" cy="4495800"/>
          </a:xfrm>
        </p:spPr>
        <p:txBody>
          <a:bodyPr>
            <a:normAutofit fontScale="92500" lnSpcReduction="20000"/>
          </a:bodyPr>
          <a:lstStyle/>
          <a:p>
            <a:r>
              <a:rPr lang="en-US" sz="3600" dirty="0" smtClean="0"/>
              <a:t>Ghana </a:t>
            </a:r>
            <a:r>
              <a:rPr lang="en-US" sz="3600" dirty="0"/>
              <a:t>was known as the “land of </a:t>
            </a:r>
            <a:r>
              <a:rPr lang="en-US" sz="3600" dirty="0" smtClean="0"/>
              <a:t>Gold”</a:t>
            </a:r>
          </a:p>
          <a:p>
            <a:r>
              <a:rPr lang="en-US" sz="3600" dirty="0" smtClean="0"/>
              <a:t>It is said that though the king was a just leader, he hoarded a lot of his wealth</a:t>
            </a:r>
          </a:p>
          <a:p>
            <a:r>
              <a:rPr lang="en-US" sz="3600" dirty="0" smtClean="0"/>
              <a:t>It is said that he kept all the gold nuggets and allowed his people only to have gold dust</a:t>
            </a:r>
            <a:endParaRPr lang="en-US" sz="3600" dirty="0"/>
          </a:p>
          <a:p>
            <a:endParaRPr lang="en-US" dirty="0"/>
          </a:p>
        </p:txBody>
      </p:sp>
      <p:pic>
        <p:nvPicPr>
          <p:cNvPr id="11266" name="Picture 2" descr="http://ts3.mm.bing.net/images/thumbnail.aspx?q=1338272264038&amp;id=40d0794a477c9a620fc6770501ec349e&amp;url=http%3a%2f%2fi13.tinypic.com%2f66d2j5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7700" y="1894889"/>
            <a:ext cx="3238500" cy="471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36493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Decline of Ghana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Due to a lack of sources, its difficult to know exactly how Ghana began to decline</a:t>
            </a:r>
          </a:p>
          <a:p>
            <a:r>
              <a:rPr lang="en-US" dirty="0" smtClean="0"/>
              <a:t>Probably occurred around 1076 when they were attacked by another empire</a:t>
            </a:r>
          </a:p>
          <a:p>
            <a:r>
              <a:rPr lang="en-US" dirty="0" smtClean="0"/>
              <a:t>The remains of Ghana became a part of the next major trading kingdom- Mali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28759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Kingdom of Mali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3200" dirty="0"/>
              <a:t>After the fall of Ghana, the </a:t>
            </a:r>
            <a:r>
              <a:rPr lang="en-US" sz="3200" dirty="0" err="1"/>
              <a:t>Mandinka</a:t>
            </a:r>
            <a:r>
              <a:rPr lang="en-US" sz="3200" dirty="0"/>
              <a:t> people on the upper Niger suffered a bitter defeat by a rival leader. Their King and all, but one of his sons were executed.</a:t>
            </a:r>
          </a:p>
          <a:p>
            <a:endParaRPr lang="en-US" dirty="0"/>
          </a:p>
        </p:txBody>
      </p:sp>
      <p:pic>
        <p:nvPicPr>
          <p:cNvPr id="12290" name="Picture 2" descr="http://ts4.mm.bing.net/images/thumbnail.aspx?q=1303760601567&amp;id=a3f75bea9e6837722002180935b79993&amp;url=http%3a%2f%2fwww.trueknowledge.com%2fimages%2fthumbs%2f180%2f250%2f5561962511c8d77b598bbe3ec0addc7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6702" y="3168893"/>
            <a:ext cx="2213623" cy="2927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59407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Kingdom of Mali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4057006" cy="4495800"/>
          </a:xfrm>
        </p:spPr>
        <p:txBody>
          <a:bodyPr>
            <a:normAutofit fontScale="92500" lnSpcReduction="20000"/>
          </a:bodyPr>
          <a:lstStyle/>
          <a:p>
            <a:r>
              <a:rPr lang="en-US" sz="3200" dirty="0"/>
              <a:t>The only survivor was </a:t>
            </a:r>
            <a:r>
              <a:rPr lang="en-US" sz="3200" dirty="0" err="1"/>
              <a:t>Sundiata</a:t>
            </a:r>
            <a:r>
              <a:rPr lang="en-US" sz="3200" dirty="0"/>
              <a:t>, who by 1235 had crushed his enemies and founded the Kingdom of Mali.</a:t>
            </a:r>
          </a:p>
          <a:p>
            <a:r>
              <a:rPr lang="en-US" sz="3200" dirty="0" smtClean="0"/>
              <a:t>Mali was an important kingdom from the 1200s-1600s</a:t>
            </a:r>
          </a:p>
          <a:p>
            <a:r>
              <a:rPr lang="en-US" sz="3200" dirty="0" smtClean="0"/>
              <a:t>Mali </a:t>
            </a:r>
            <a:r>
              <a:rPr lang="en-US" sz="3200" dirty="0"/>
              <a:t>is an Arab word that means “where the king dwells.”</a:t>
            </a:r>
          </a:p>
          <a:p>
            <a:endParaRPr lang="en-US" dirty="0"/>
          </a:p>
        </p:txBody>
      </p:sp>
      <p:pic>
        <p:nvPicPr>
          <p:cNvPr id="13314" name="Picture 2" descr="http://ts1.mm.bing.net/images/thumbnail.aspx?q=1265505286344&amp;id=800fafb2b5b80a10196f0ee4b37b1b1f&amp;url=http%3a%2f%2fprofile.ak.fbcdn.net%2fhprofile-ak-snc4%2f50260_111916518842325_1335368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6904" y="2090007"/>
            <a:ext cx="3096581" cy="3513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45715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Kingdom of Mali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Mali began to control the gold and salt trade</a:t>
            </a:r>
          </a:p>
          <a:p>
            <a:r>
              <a:rPr lang="en-US" dirty="0" smtClean="0"/>
              <a:t>They had three large gold mines within their territory</a:t>
            </a:r>
          </a:p>
          <a:p>
            <a:r>
              <a:rPr lang="en-US" dirty="0" smtClean="0"/>
              <a:t>It became the world’s leading source of gold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6170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Which of the following images do you think is a landscape in Africa?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7500" y="1400922"/>
            <a:ext cx="3289300" cy="19233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967" y="3725022"/>
            <a:ext cx="3289300" cy="2463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6967" y="4249956"/>
            <a:ext cx="3476261" cy="231750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3901" y="1384206"/>
            <a:ext cx="2926024" cy="194008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23928" y="1516149"/>
            <a:ext cx="3289300" cy="22088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97500" y="3725022"/>
            <a:ext cx="3289300" cy="24638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79221" y="1697255"/>
            <a:ext cx="6607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84513" y="3864886"/>
            <a:ext cx="6238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961921" y="1540390"/>
            <a:ext cx="5886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345168" y="1698901"/>
            <a:ext cx="5517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357022" y="4326551"/>
            <a:ext cx="5164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015621" y="3879822"/>
            <a:ext cx="5164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F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Mali under Mansa Musa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3200" dirty="0"/>
              <a:t>The greatest emperor of Mali was Mansa Musa, who took the throne in 1312</a:t>
            </a:r>
          </a:p>
          <a:p>
            <a:r>
              <a:rPr lang="en-US" sz="3200" dirty="0"/>
              <a:t>Mansa-Musa reigned for 25 years. He worked to ensure peace and order, he expanded Mali’s borders</a:t>
            </a:r>
          </a:p>
          <a:p>
            <a:r>
              <a:rPr lang="en-US" sz="3500" dirty="0"/>
              <a:t>He converted to Islam and based his system of justice on the Quran.</a:t>
            </a:r>
          </a:p>
          <a:p>
            <a:r>
              <a:rPr lang="en-US" sz="3500" dirty="0"/>
              <a:t>In 1324, Mansa Musa fulfilled one of the five pillars of Islam by making the hajj, or </a:t>
            </a:r>
            <a:r>
              <a:rPr lang="en-US" sz="3500" dirty="0" smtClean="0"/>
              <a:t>pilgrimage, </a:t>
            </a:r>
            <a:r>
              <a:rPr lang="en-US" sz="3500" dirty="0"/>
              <a:t>to Mecca.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622144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Mali under Mansa Musa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3200" dirty="0"/>
              <a:t>Through his pilgrimage, he showed his devotion to Islam and developed strong economic and political relations with other Muslim states</a:t>
            </a:r>
          </a:p>
          <a:p>
            <a:pPr>
              <a:defRPr/>
            </a:pPr>
            <a:r>
              <a:rPr lang="en-US" sz="3200" dirty="0"/>
              <a:t>The Hajj made Mali well known and increased its wealth</a:t>
            </a:r>
          </a:p>
          <a:p>
            <a:pPr>
              <a:defRPr/>
            </a:pPr>
            <a:r>
              <a:rPr lang="en-US" sz="3200" dirty="0"/>
              <a:t>Timbuktu became a leading center of learning.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4338" name="Picture 2" descr="http://ts1.mm.bing.net/images/thumbnail.aspx?q=1343483677884&amp;id=c2ef7b640b561c6772f450c43b5c2a5c&amp;url=http%3a%2f%2fcsmhhistory.pbworks.com%2ff%2f1252884054%2fMansa%2520Musa%2520Carav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0783" y="4801473"/>
            <a:ext cx="1988073" cy="1739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707780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Mansa Musa’s Pilgrimage </a:t>
            </a:r>
            <a:endParaRPr lang="en-US" dirty="0"/>
          </a:p>
        </p:txBody>
      </p:sp>
      <p:pic>
        <p:nvPicPr>
          <p:cNvPr id="15362" name="Picture 2" descr="http://ts2.mm.bing.net/images/thumbnail.aspx?q=1340525382589&amp;id=77a8c7c20fb01c148b68683e2b65ce5d&amp;url=http%3a%2f%2fwww.xtimeline.com%2f__UserPic_Large%2f57534%2fevt10040816570043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049" y="1781295"/>
            <a:ext cx="3422126" cy="2724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http://ts1.mm.bing.net/images/thumbnail.aspx?q=1252031666656&amp;id=d32f0bd78d08e7777a2461aba9a19bfa&amp;url=http%3a%2f%2fwww.webafriqa.net%2fculture%2fprecolonial%2fsummer_institute_presentation%2fmande%2fimages%2fclaire_sunjata%2fconvoiPelerina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1832" y="1831847"/>
            <a:ext cx="3513357" cy="2623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6" descr="http://ts2.mm.bing.net/images/thumbnail.aspx?q=1308490408973&amp;id=edc2cd95ca0b66c2c7774e93f8a0cf7b&amp;url=http%3a%2f%2fwww.smithlifescience.com%2fSSAfricaTimbokt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3075" y="4779485"/>
            <a:ext cx="2857500" cy="172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62835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Stop and Think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Mansa Musa’s pilgrimage helped to spread Islam throughout the region- how do you think the region would have been different if Mansa Musa hadn’t converted to Islam?</a:t>
            </a:r>
            <a:endParaRPr lang="en-US" dirty="0"/>
          </a:p>
        </p:txBody>
      </p:sp>
      <p:pic>
        <p:nvPicPr>
          <p:cNvPr id="4" name="Picture 2" descr="http://ts3.mm.bing.net/images/thumbnail.aspx?q=1251872344934&amp;id=a28e7c6391c266cf001e07b25ee61006&amp;url=http%3a%2f%2fwww.openclipart.org%2fimage%2f800px%2fsvg_to_png%2fLeomarc_stop_sig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758" y="228600"/>
            <a:ext cx="1306868" cy="1306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882060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Decline of Mali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4137152" cy="4495800"/>
          </a:xfrm>
        </p:spPr>
        <p:txBody>
          <a:bodyPr/>
          <a:lstStyle/>
          <a:p>
            <a:r>
              <a:rPr lang="en-US" dirty="0" smtClean="0"/>
              <a:t>Around 1610, an important ruler of Mali died</a:t>
            </a:r>
          </a:p>
          <a:p>
            <a:r>
              <a:rPr lang="en-US" dirty="0" smtClean="0"/>
              <a:t>It is said that his three sons fought over control of the kingdom</a:t>
            </a:r>
          </a:p>
          <a:p>
            <a:r>
              <a:rPr lang="en-US" dirty="0" smtClean="0"/>
              <a:t>This broke the kingdom apart</a:t>
            </a:r>
            <a:endParaRPr lang="en-US" dirty="0"/>
          </a:p>
        </p:txBody>
      </p:sp>
      <p:pic>
        <p:nvPicPr>
          <p:cNvPr id="3076" name="Picture 4" descr="http://www.nairaland.com/attachments/1083756_mali_cav_giffce87c9ca1745bf4630fa8cbf91ebff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8228" y="1752600"/>
            <a:ext cx="3380422" cy="4457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127419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Songhai- A New Empire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200" dirty="0" smtClean="0"/>
              <a:t>In 14</a:t>
            </a:r>
            <a:r>
              <a:rPr lang="en-US" sz="3200" baseline="30000" dirty="0" smtClean="0"/>
              <a:t>th</a:t>
            </a:r>
            <a:r>
              <a:rPr lang="en-US" sz="3200" dirty="0" smtClean="0"/>
              <a:t> century </a:t>
            </a:r>
            <a:r>
              <a:rPr lang="en-US" sz="3200" dirty="0"/>
              <a:t>Songhai became the new trading empire in West Africa.</a:t>
            </a:r>
          </a:p>
          <a:p>
            <a:r>
              <a:rPr lang="en-US" sz="3200" dirty="0"/>
              <a:t>T</a:t>
            </a:r>
            <a:r>
              <a:rPr lang="en-US" sz="3200" dirty="0" smtClean="0"/>
              <a:t>he </a:t>
            </a:r>
            <a:r>
              <a:rPr lang="en-US" sz="3200" dirty="0"/>
              <a:t>soldier king </a:t>
            </a:r>
            <a:r>
              <a:rPr lang="en-US" sz="3200" dirty="0" err="1"/>
              <a:t>Sonni</a:t>
            </a:r>
            <a:r>
              <a:rPr lang="en-US" sz="3200" dirty="0"/>
              <a:t> Ali used his powerful army to build a largest state that has ever existed in West Africa</a:t>
            </a:r>
            <a:r>
              <a:rPr lang="en-US" sz="3200" dirty="0" smtClean="0"/>
              <a:t>.</a:t>
            </a:r>
            <a:endParaRPr lang="en-US" sz="3200" dirty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en-US" sz="3200" dirty="0"/>
              <a:t>He did not adopt the practices of Islam, he followed traditional African beliefs. </a:t>
            </a:r>
          </a:p>
          <a:p>
            <a:endParaRPr lang="en-US" dirty="0"/>
          </a:p>
        </p:txBody>
      </p:sp>
      <p:pic>
        <p:nvPicPr>
          <p:cNvPr id="5" name="Picture 2" descr="https://s3.graphiq.com/sites/default/files/701/media/images/t2/Songhai_Empire_5739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5876" y="4165600"/>
            <a:ext cx="3524250" cy="220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34826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Songhai Grows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Songhai became the largest trading kingdom</a:t>
            </a:r>
          </a:p>
          <a:p>
            <a:r>
              <a:rPr lang="en-US" dirty="0" smtClean="0"/>
              <a:t>Songhai was able to maintain its power over trade because of a strong military</a:t>
            </a:r>
          </a:p>
          <a:p>
            <a:r>
              <a:rPr lang="en-US" dirty="0" smtClean="0"/>
              <a:t>They established a clan system</a:t>
            </a:r>
          </a:p>
          <a:p>
            <a:r>
              <a:rPr lang="en-US" dirty="0" smtClean="0"/>
              <a:t>The clan you belonged to determined your job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942977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Songhai Grows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3200" dirty="0"/>
              <a:t>Soon after his death, the emperor </a:t>
            </a:r>
            <a:r>
              <a:rPr lang="en-US" sz="3200" dirty="0" err="1"/>
              <a:t>Askia</a:t>
            </a:r>
            <a:r>
              <a:rPr lang="en-US" sz="3200" dirty="0"/>
              <a:t> Muhammad set up a Muslim dynasty. </a:t>
            </a:r>
            <a:endParaRPr lang="en-US" sz="3200" dirty="0" smtClean="0"/>
          </a:p>
          <a:p>
            <a:r>
              <a:rPr lang="en-US" sz="3200" dirty="0" err="1" smtClean="0"/>
              <a:t>Askia</a:t>
            </a:r>
            <a:r>
              <a:rPr lang="en-US" sz="3200" dirty="0" smtClean="0"/>
              <a:t> </a:t>
            </a:r>
            <a:r>
              <a:rPr lang="en-US" sz="3200" dirty="0"/>
              <a:t>Muhammad also made a pilgrimage to Mecca</a:t>
            </a:r>
            <a:r>
              <a:rPr lang="en-US" sz="3200" dirty="0" smtClean="0"/>
              <a:t>.</a:t>
            </a:r>
          </a:p>
          <a:p>
            <a:r>
              <a:rPr lang="en-US" sz="3200" dirty="0" smtClean="0"/>
              <a:t>He encouraged the development of Timbuktu as an important center of learning</a:t>
            </a:r>
          </a:p>
          <a:p>
            <a:r>
              <a:rPr lang="en-US" sz="3200" dirty="0" smtClean="0"/>
              <a:t>He was known for giving to the poor</a:t>
            </a:r>
            <a:endParaRPr lang="en-US" sz="3200" dirty="0"/>
          </a:p>
          <a:p>
            <a:endParaRPr lang="en-US" dirty="0"/>
          </a:p>
        </p:txBody>
      </p:sp>
      <p:pic>
        <p:nvPicPr>
          <p:cNvPr id="16386" name="Picture 2" descr="http://ts3.mm.bing.net/images/thumbnail.aspx?q=1277811363846&amp;id=a5475a442c991f7b3a1736bdbe25760c&amp;url=http%3a%2f%2fwww.kalamu.com%2fbol%2fwp-content%2fcontent%2fimages%2fsonghai%25202%2520cov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2995" y="2086253"/>
            <a:ext cx="3009296" cy="3035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191500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Songhai Falls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sz="2800" dirty="0" smtClean="0"/>
          </a:p>
          <a:p>
            <a:r>
              <a:rPr lang="en-US" sz="2800" dirty="0" smtClean="0"/>
              <a:t>Songhai </a:t>
            </a:r>
            <a:r>
              <a:rPr lang="en-US" sz="2800" dirty="0"/>
              <a:t>prospered until </a:t>
            </a:r>
            <a:r>
              <a:rPr lang="en-US" sz="2800" dirty="0" smtClean="0"/>
              <a:t>the mid 1600s</a:t>
            </a:r>
          </a:p>
          <a:p>
            <a:r>
              <a:rPr lang="en-US" sz="2800" dirty="0" smtClean="0"/>
              <a:t> Civil war began to tear Songhai apart</a:t>
            </a:r>
          </a:p>
          <a:p>
            <a:r>
              <a:rPr lang="en-US" sz="2800" dirty="0" smtClean="0"/>
              <a:t>Morocco invaded and preyed upon a weakened Songhai</a:t>
            </a:r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395098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Stop and Think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599" y="1589567"/>
            <a:ext cx="6989685" cy="4572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Compare and Contrast- What are 3 things that all 3 empires had in common?</a:t>
            </a:r>
          </a:p>
          <a:p>
            <a:r>
              <a:rPr lang="en-US" sz="3600" dirty="0" smtClean="0"/>
              <a:t>How were they different?</a:t>
            </a:r>
            <a:endParaRPr lang="en-US" sz="3600" dirty="0"/>
          </a:p>
        </p:txBody>
      </p:sp>
      <p:pic>
        <p:nvPicPr>
          <p:cNvPr id="5" name="Picture 2" descr="http://ts3.mm.bing.net/images/thumbnail.aspx?q=1251872344934&amp;id=a28e7c6391c266cf001e07b25ee61006&amp;url=http%3a%2f%2fwww.openclipart.org%2fimage%2f800px%2fsvg_to_png%2fLeomarc_stop_sig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758" y="228600"/>
            <a:ext cx="1306868" cy="1306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12876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Geography of Africa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Africa is a land of many landscapes, from lush rainforests, to tropical savannas, to deserts that stretch for hundreds of miles</a:t>
            </a:r>
          </a:p>
          <a:p>
            <a:r>
              <a:rPr lang="en-US" sz="4400" dirty="0" smtClean="0"/>
              <a:t>There is more to the land of Africa than you think!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Physical Map of Africa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3904" y="1680839"/>
            <a:ext cx="2539561" cy="286452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09600" y="4607511"/>
            <a:ext cx="730928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Arial" pitchFamily="34" charset="0"/>
              <a:buChar char="•"/>
            </a:pPr>
            <a:r>
              <a:rPr lang="en-US" sz="3200" dirty="0"/>
              <a:t>Africa is the second largest </a:t>
            </a:r>
            <a:r>
              <a:rPr lang="en-US" sz="3200" dirty="0" smtClean="0"/>
              <a:t>continent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3200" dirty="0" smtClean="0"/>
              <a:t>Africa covers </a:t>
            </a:r>
            <a:r>
              <a:rPr lang="en-US" sz="3200" dirty="0"/>
              <a:t>1/5 of all the worlds surface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Climate Zones of Africa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3200" dirty="0" smtClean="0"/>
              <a:t>The geography of Africa is diverse and has many different types of climates</a:t>
            </a: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3200" dirty="0" smtClean="0"/>
              <a:t>Major Climates of Africa</a:t>
            </a:r>
          </a:p>
          <a:p>
            <a:pPr lvl="1"/>
            <a:r>
              <a:rPr lang="en-US" sz="3200" dirty="0" smtClean="0"/>
              <a:t>Rainforest</a:t>
            </a:r>
          </a:p>
          <a:p>
            <a:pPr lvl="1"/>
            <a:r>
              <a:rPr lang="en-US" sz="3200" dirty="0" smtClean="0"/>
              <a:t>Desert</a:t>
            </a:r>
          </a:p>
          <a:p>
            <a:pPr lvl="1"/>
            <a:r>
              <a:rPr lang="en-US" sz="3200" dirty="0" smtClean="0"/>
              <a:t>Savanna</a:t>
            </a:r>
          </a:p>
          <a:p>
            <a:r>
              <a:rPr lang="en-US" sz="3200" dirty="0" smtClean="0"/>
              <a:t>Other climate zones</a:t>
            </a:r>
          </a:p>
          <a:p>
            <a:pPr lvl="1"/>
            <a:r>
              <a:rPr lang="en-US" sz="3200" dirty="0" smtClean="0"/>
              <a:t>Humid Subtropical</a:t>
            </a:r>
          </a:p>
          <a:p>
            <a:pPr lvl="1"/>
            <a:r>
              <a:rPr lang="en-US" sz="3200" dirty="0" smtClean="0"/>
              <a:t>Mediterranean</a:t>
            </a:r>
          </a:p>
          <a:p>
            <a:pPr lvl="1"/>
            <a:r>
              <a:rPr lang="en-US" sz="3200" dirty="0" smtClean="0"/>
              <a:t>Highland</a:t>
            </a:r>
          </a:p>
          <a:p>
            <a:pPr lvl="1"/>
            <a:r>
              <a:rPr lang="en-US" sz="3200" dirty="0" smtClean="0"/>
              <a:t>Marine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060" y="3373514"/>
            <a:ext cx="4611841" cy="31367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Climate Zones of Africa- Savanna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Africa’s largest and most populated climate zone is the Savanna</a:t>
            </a:r>
          </a:p>
          <a:p>
            <a:r>
              <a:rPr lang="en-US" sz="3200" dirty="0" smtClean="0"/>
              <a:t>The Savanna is a large grassy plain that has good soil which allows people and animals to survive off the land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7611" y="3816499"/>
            <a:ext cx="3657929" cy="2434186"/>
          </a:xfrm>
          <a:prstGeom prst="rect">
            <a:avLst/>
          </a:prstGeom>
        </p:spPr>
      </p:pic>
      <p:pic>
        <p:nvPicPr>
          <p:cNvPr id="1026" name="Picture 2" descr="http://ts2.mm.bing.net/images/thumbnail.aspx?q=1311148808077&amp;id=74357cf7adad35ccd87632387a85721f&amp;url=http%3a%2f%2ftravel.wallpapers.tc%2fpictures%2fAfrica%2fGiraffes%2520Grazing%2520the%2520Savannah.%2520Kenya.%2520Afric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565" y="4446772"/>
            <a:ext cx="2857500" cy="1895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Climate zones of Africa- Desert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The Sahara desert is the world’s largest desert.</a:t>
            </a:r>
          </a:p>
          <a:p>
            <a:r>
              <a:rPr lang="en-US" sz="3200" dirty="0" smtClean="0"/>
              <a:t> It covers most of Northern Africa</a:t>
            </a:r>
          </a:p>
          <a:p>
            <a:r>
              <a:rPr lang="en-US" sz="3200" dirty="0" smtClean="0"/>
              <a:t>The desert made travel and trade difficult for many years for the people in North Africa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648" y="3838688"/>
            <a:ext cx="3073400" cy="2641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9750" y="3987800"/>
            <a:ext cx="4000500" cy="203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Natural Resources of Africa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Africa is a land full of natural resources</a:t>
            </a:r>
          </a:p>
          <a:p>
            <a:r>
              <a:rPr lang="en-US" sz="3200" dirty="0" smtClean="0"/>
              <a:t>Gold, Salt, Iron and Copper were all valuable to people</a:t>
            </a:r>
          </a:p>
          <a:p>
            <a:r>
              <a:rPr lang="en-US" sz="3200" dirty="0" smtClean="0"/>
              <a:t>Later on in Africa’s history, diamonds and oil will become important resources as well</a:t>
            </a:r>
            <a:endParaRPr lang="en-US" sz="3200" dirty="0"/>
          </a:p>
        </p:txBody>
      </p:sp>
      <p:pic>
        <p:nvPicPr>
          <p:cNvPr id="2050" name="Picture 2" descr="http://ts1.mm.bing.net/images/thumbnail.aspx?q=1249361593744&amp;id=b2da25bb57b82c958b454a50432092e7&amp;url=http%3a%2f%2fimg3.photographersdirect.com%2fimg%2f109%2fwm%2fpd198498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975" y="4366788"/>
            <a:ext cx="2978886" cy="1985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shewe.yolasite.com/resources/south-africa-gol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7612" y="4366788"/>
            <a:ext cx="3191737" cy="1985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ts2.mm.bing.net/images/thumbnail.aspx?q=1338832593049&amp;id=86c255c18abac9eedcbada9972228cb3&amp;url=http%3a%2f%2fcdn.genxfinance.com%2fwp-content%2fuploads%2f2010%2f05%2fgol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1630" y="793619"/>
            <a:ext cx="1489445" cy="1117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1584</TotalTime>
  <Words>1227</Words>
  <Application>Microsoft Office PowerPoint</Application>
  <PresentationFormat>On-screen Show (4:3)</PresentationFormat>
  <Paragraphs>144</Paragraphs>
  <Slides>39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4" baseType="lpstr">
      <vt:lpstr>Arial</vt:lpstr>
      <vt:lpstr>Tw Cen MT</vt:lpstr>
      <vt:lpstr>Wingdings</vt:lpstr>
      <vt:lpstr>Wingdings 2</vt:lpstr>
      <vt:lpstr>Median</vt:lpstr>
      <vt:lpstr>Geography of Africa</vt:lpstr>
      <vt:lpstr>PowerPoint Presentation</vt:lpstr>
      <vt:lpstr>Which of the following images do you think is a landscape in Africa?</vt:lpstr>
      <vt:lpstr>Geography of Africa</vt:lpstr>
      <vt:lpstr>Physical Map of Africa</vt:lpstr>
      <vt:lpstr>Climate Zones of Africa</vt:lpstr>
      <vt:lpstr>Climate Zones of Africa- Savanna</vt:lpstr>
      <vt:lpstr>Climate zones of Africa- Desert</vt:lpstr>
      <vt:lpstr>Natural Resources of Africa</vt:lpstr>
      <vt:lpstr>PowerPoint Presentation</vt:lpstr>
      <vt:lpstr>Stop and Think </vt:lpstr>
      <vt:lpstr>Geography of Africa in the Middle Ages- Spread of Islam</vt:lpstr>
      <vt:lpstr>PowerPoint Presentation</vt:lpstr>
      <vt:lpstr>Gold and Salt Trade</vt:lpstr>
      <vt:lpstr>Gold and Salt Trade- Cont.</vt:lpstr>
      <vt:lpstr>Map of the Gold and Salt Trade</vt:lpstr>
      <vt:lpstr>Stop and Think </vt:lpstr>
      <vt:lpstr>PowerPoint Presentation</vt:lpstr>
      <vt:lpstr>PowerPoint Presentation</vt:lpstr>
      <vt:lpstr>Africa in the Middle Ages</vt:lpstr>
      <vt:lpstr>Kingdoms of West Africa </vt:lpstr>
      <vt:lpstr>The Gold Wealth of Ghana</vt:lpstr>
      <vt:lpstr>The Gold Wealth of Ghana</vt:lpstr>
      <vt:lpstr>Gold Wealth of Ghana</vt:lpstr>
      <vt:lpstr>The Gold Wealth of Ghana</vt:lpstr>
      <vt:lpstr>Decline of Ghana</vt:lpstr>
      <vt:lpstr>The Kingdom of Mali</vt:lpstr>
      <vt:lpstr>The Kingdom of Mali</vt:lpstr>
      <vt:lpstr>The Kingdom of Mali</vt:lpstr>
      <vt:lpstr>Mali under Mansa Musa</vt:lpstr>
      <vt:lpstr>Mali under Mansa Musa</vt:lpstr>
      <vt:lpstr>Mansa Musa’s Pilgrimage </vt:lpstr>
      <vt:lpstr>Stop and Think</vt:lpstr>
      <vt:lpstr>Decline of Mali</vt:lpstr>
      <vt:lpstr>Songhai- A New Empire</vt:lpstr>
      <vt:lpstr>Songhai Grows</vt:lpstr>
      <vt:lpstr>Songhai Grows</vt:lpstr>
      <vt:lpstr>Songhai Falls</vt:lpstr>
      <vt:lpstr>Stop and Think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Geography of Africa</dc:title>
  <dc:creator>Annie  Wyss</dc:creator>
  <cp:lastModifiedBy>Naomi Gamoran</cp:lastModifiedBy>
  <cp:revision>34</cp:revision>
  <dcterms:created xsi:type="dcterms:W3CDTF">2011-10-30T20:53:46Z</dcterms:created>
  <dcterms:modified xsi:type="dcterms:W3CDTF">2015-10-02T12:26:43Z</dcterms:modified>
</cp:coreProperties>
</file>